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88"/>
  </p:notesMasterIdLst>
  <p:sldIdLst>
    <p:sldId id="256" r:id="rId2"/>
    <p:sldId id="375" r:id="rId3"/>
    <p:sldId id="362" r:id="rId4"/>
    <p:sldId id="363" r:id="rId5"/>
    <p:sldId id="364" r:id="rId6"/>
    <p:sldId id="365" r:id="rId7"/>
    <p:sldId id="370" r:id="rId8"/>
    <p:sldId id="367" r:id="rId9"/>
    <p:sldId id="366" r:id="rId10"/>
    <p:sldId id="369" r:id="rId11"/>
    <p:sldId id="368" r:id="rId12"/>
    <p:sldId id="324" r:id="rId13"/>
    <p:sldId id="325" r:id="rId14"/>
    <p:sldId id="326" r:id="rId15"/>
    <p:sldId id="327" r:id="rId16"/>
    <p:sldId id="328" r:id="rId17"/>
    <p:sldId id="372" r:id="rId18"/>
    <p:sldId id="374" r:id="rId19"/>
    <p:sldId id="379" r:id="rId20"/>
    <p:sldId id="380" r:id="rId21"/>
    <p:sldId id="381" r:id="rId22"/>
    <p:sldId id="387" r:id="rId23"/>
    <p:sldId id="329" r:id="rId24"/>
    <p:sldId id="376" r:id="rId25"/>
    <p:sldId id="330" r:id="rId26"/>
    <p:sldId id="331" r:id="rId27"/>
    <p:sldId id="377" r:id="rId28"/>
    <p:sldId id="332" r:id="rId29"/>
    <p:sldId id="382" r:id="rId30"/>
    <p:sldId id="334" r:id="rId31"/>
    <p:sldId id="378" r:id="rId32"/>
    <p:sldId id="335" r:id="rId33"/>
    <p:sldId id="336" r:id="rId34"/>
    <p:sldId id="337" r:id="rId35"/>
    <p:sldId id="338" r:id="rId36"/>
    <p:sldId id="340" r:id="rId37"/>
    <p:sldId id="341" r:id="rId38"/>
    <p:sldId id="342" r:id="rId39"/>
    <p:sldId id="343" r:id="rId40"/>
    <p:sldId id="344" r:id="rId41"/>
    <p:sldId id="383" r:id="rId42"/>
    <p:sldId id="384" r:id="rId43"/>
    <p:sldId id="346" r:id="rId44"/>
    <p:sldId id="347" r:id="rId45"/>
    <p:sldId id="348" r:id="rId46"/>
    <p:sldId id="349" r:id="rId47"/>
    <p:sldId id="350" r:id="rId48"/>
    <p:sldId id="351" r:id="rId49"/>
    <p:sldId id="352" r:id="rId50"/>
    <p:sldId id="353" r:id="rId51"/>
    <p:sldId id="354" r:id="rId52"/>
    <p:sldId id="385" r:id="rId53"/>
    <p:sldId id="355" r:id="rId54"/>
    <p:sldId id="386" r:id="rId55"/>
    <p:sldId id="356" r:id="rId56"/>
    <p:sldId id="357" r:id="rId57"/>
    <p:sldId id="358" r:id="rId58"/>
    <p:sldId id="359" r:id="rId59"/>
    <p:sldId id="388" r:id="rId60"/>
    <p:sldId id="360" r:id="rId61"/>
    <p:sldId id="361" r:id="rId62"/>
    <p:sldId id="373" r:id="rId63"/>
    <p:sldId id="320" r:id="rId64"/>
    <p:sldId id="321" r:id="rId65"/>
    <p:sldId id="295" r:id="rId66"/>
    <p:sldId id="296" r:id="rId67"/>
    <p:sldId id="298" r:id="rId68"/>
    <p:sldId id="299" r:id="rId69"/>
    <p:sldId id="303" r:id="rId70"/>
    <p:sldId id="300" r:id="rId71"/>
    <p:sldId id="306" r:id="rId72"/>
    <p:sldId id="317" r:id="rId73"/>
    <p:sldId id="290" r:id="rId74"/>
    <p:sldId id="291" r:id="rId75"/>
    <p:sldId id="292" r:id="rId76"/>
    <p:sldId id="293" r:id="rId77"/>
    <p:sldId id="309" r:id="rId78"/>
    <p:sldId id="312" r:id="rId79"/>
    <p:sldId id="313" r:id="rId80"/>
    <p:sldId id="314" r:id="rId81"/>
    <p:sldId id="315" r:id="rId82"/>
    <p:sldId id="316" r:id="rId83"/>
    <p:sldId id="318" r:id="rId84"/>
    <p:sldId id="319" r:id="rId85"/>
    <p:sldId id="322" r:id="rId86"/>
    <p:sldId id="323" r:id="rId87"/>
  </p:sldIdLst>
  <p:sldSz cx="12192000" cy="6858000"/>
  <p:notesSz cx="6858000" cy="9144000"/>
  <p:embeddedFontLst>
    <p:embeddedFont>
      <p:font typeface="Avenir" panose="02000503020000020003" pitchFamily="2" charset="0"/>
      <p:regular r:id="rId89"/>
      <p:italic r:id="rId90"/>
    </p:embeddedFont>
    <p:embeddedFont>
      <p:font typeface="Calibri" panose="020F0502020204030204" pitchFamily="34" charset="0"/>
      <p:regular r:id="rId91"/>
      <p:bold r:id="rId92"/>
      <p:italic r:id="rId93"/>
      <p:boldItalic r:id="rId9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25" roundtripDataSignature="AMtx7mhTpySwuii4iEgd1WVuBgPpqI2UL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ricia Reyna" initials="PR" lastIdx="1" clrIdx="0">
    <p:extLst>
      <p:ext uri="{19B8F6BF-5375-455C-9EA6-DF929625EA0E}">
        <p15:presenceInfo xmlns:p15="http://schemas.microsoft.com/office/powerpoint/2012/main" userId="8b3b09620639c76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4752E8-7D55-4DE5-803D-21543821625D}" v="194" dt="2020-09-18T21:36:05.616"/>
    <p1510:client id="{3846E4CF-9CFF-4EA4-B7A3-D43DC922058F}" v="207" dt="2020-09-16T06:50:39.905"/>
    <p1510:client id="{39384DDD-C9C7-440D-B98A-E8B7521143B9}" v="641" dt="2020-09-18T03:12:36.446"/>
    <p1510:client id="{660CBBE9-23F6-41E2-9FBA-CD943541FEA4}" v="96" dt="2020-09-18T16:12:31.039"/>
    <p1510:client id="{6B575FE2-154D-47B3-9053-A7254F10A5F5}" v="85" dt="2020-09-16T13:26:42.997"/>
    <p1510:client id="{6D1D0619-C69E-4EF1-B24F-08FF483617E1}" v="108" dt="2020-09-18T01:56:34.258"/>
    <p1510:client id="{95AD969F-7092-404D-AD51-D80D2108545E}" v="89" dt="2020-09-18T16:42:49.410"/>
    <p1510:client id="{B849EFE9-527F-495D-932C-9E05C1F77B58}" v="1146" dt="2020-09-18T13:29:14.766"/>
    <p1510:client id="{CA7059AF-F89D-4826-A4CE-53C110BF2922}" v="80" dt="2020-09-16T17:07:02.541"/>
  </p1510:revLst>
</p1510:revInfo>
</file>

<file path=ppt/tableStyles.xml><?xml version="1.0" encoding="utf-8"?>
<a:tblStyleLst xmlns:a="http://schemas.openxmlformats.org/drawingml/2006/main" def="{BB4F8EAF-022B-4255-A34C-168BC9FC75DA}">
  <a:tblStyle styleId="{BB4F8EAF-022B-4255-A34C-168BC9FC75D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>
      <p:cViewPr varScale="1">
        <p:scale>
          <a:sx n="107" d="100"/>
          <a:sy n="107" d="100"/>
        </p:scale>
        <p:origin x="736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font" Target="fonts/font1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font" Target="fonts/font2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2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6.fntdata"/><Relationship Id="rId13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125" Type="http://customschemas.google.com/relationships/presentationmetadata" Target="meta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4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31" Type="http://schemas.microsoft.com/office/2015/10/relationships/revisionInfo" Target="revisionInfo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2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5.fntdata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reyn\Documents\Investigaci&#243;n\docente\Encuesta%20semetre%202020\tablas%20FINAL%20Frecuencia%20Simple.xlsm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% 32.- ¿Cuál es la cantidad de estudiantes que usted sugiere tengan las secciones en la modalidad presencial?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D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'p32'!$B$18</c:f>
              <c:strCache>
                <c:ptCount val="1"/>
                <c:pt idx="0">
                  <c:v>Porcentaje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D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'p32'!$A$19:$A$32</c:f>
              <c:strCache>
                <c:ptCount val="14"/>
                <c:pt idx="0">
                  <c:v>Menos de 20 estudiantes</c:v>
                </c:pt>
                <c:pt idx="1">
                  <c:v>20-25 estudiantes</c:v>
                </c:pt>
                <c:pt idx="2">
                  <c:v>20-25 Estudiantes</c:v>
                </c:pt>
                <c:pt idx="3">
                  <c:v>25-30 estudiantes</c:v>
                </c:pt>
                <c:pt idx="4">
                  <c:v>30-35 estudiantes</c:v>
                </c:pt>
                <c:pt idx="5">
                  <c:v>35-40 estudiantes</c:v>
                </c:pt>
                <c:pt idx="6">
                  <c:v>35-40 estudiantes</c:v>
                </c:pt>
                <c:pt idx="7">
                  <c:v>40-45 estudiantes</c:v>
                </c:pt>
                <c:pt idx="8">
                  <c:v>45-50 estudiantes</c:v>
                </c:pt>
                <c:pt idx="9">
                  <c:v>50-55 estudiantes</c:v>
                </c:pt>
                <c:pt idx="10">
                  <c:v>55-60 estudiantes</c:v>
                </c:pt>
                <c:pt idx="11">
                  <c:v>60-65 estudiantes</c:v>
                </c:pt>
                <c:pt idx="12">
                  <c:v>65-70 estudiantes</c:v>
                </c:pt>
                <c:pt idx="13">
                  <c:v>70 y más estudiantes</c:v>
                </c:pt>
              </c:strCache>
            </c:strRef>
          </c:cat>
          <c:val>
            <c:numRef>
              <c:f>'p32'!$B$19:$B$32</c:f>
              <c:numCache>
                <c:formatCode>#,#00</c:formatCode>
                <c:ptCount val="14"/>
                <c:pt idx="0">
                  <c:v>9.6023278370514067</c:v>
                </c:pt>
                <c:pt idx="1">
                  <c:v>9.6993210475266739E-2</c:v>
                </c:pt>
                <c:pt idx="2">
                  <c:v>15.712900096993209</c:v>
                </c:pt>
                <c:pt idx="3">
                  <c:v>25.024248302618819</c:v>
                </c:pt>
                <c:pt idx="4">
                  <c:v>21.144519883608147</c:v>
                </c:pt>
                <c:pt idx="5">
                  <c:v>0.38797284190106696</c:v>
                </c:pt>
                <c:pt idx="6">
                  <c:v>12.70611057225994</c:v>
                </c:pt>
                <c:pt idx="7">
                  <c:v>6.9835111542192045</c:v>
                </c:pt>
                <c:pt idx="8">
                  <c:v>5.7225994180407369</c:v>
                </c:pt>
                <c:pt idx="9">
                  <c:v>1.5518913676042678</c:v>
                </c:pt>
                <c:pt idx="10">
                  <c:v>0.58195926285160038</c:v>
                </c:pt>
                <c:pt idx="11">
                  <c:v>0.19398642095053348</c:v>
                </c:pt>
                <c:pt idx="12">
                  <c:v>9.6993210475266739E-2</c:v>
                </c:pt>
                <c:pt idx="13">
                  <c:v>0.19398642095053348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B22-4FD0-8D52-0C53137D172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61909368"/>
        <c:axId val="561909688"/>
      </c:lineChart>
      <c:catAx>
        <c:axId val="561909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DO"/>
          </a:p>
        </c:txPr>
        <c:crossAx val="561909688"/>
        <c:crosses val="autoZero"/>
        <c:auto val="1"/>
        <c:lblAlgn val="ctr"/>
        <c:lblOffset val="100"/>
        <c:noMultiLvlLbl val="0"/>
      </c:catAx>
      <c:valAx>
        <c:axId val="56190968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00" sourceLinked="1"/>
        <c:majorTickMark val="none"/>
        <c:minorTickMark val="none"/>
        <c:tickLblPos val="nextTo"/>
        <c:crossAx val="561909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D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DO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665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6543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1943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921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61613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8972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68146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82319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48864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351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50076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52208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17224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91013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36123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95436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3271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73343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24955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54998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1309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43510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24290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50801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43509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51911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78851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07049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36149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6041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15321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9049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36761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81894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92260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8112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00714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768542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664747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468885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253831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31222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1247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532108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172973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643044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159036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420775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78448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928657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966683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775409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596301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5326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271562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321313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3513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284552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963946b534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963946b534_0_1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g963946b534_0_1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DO"/>
              <a:t>63</a:t>
            </a:fld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g963946b534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8" name="Google Shape;968;g963946b534_0_1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g963946b534_0_19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DO"/>
              <a:t>64</a:t>
            </a:fld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962cbd0a1a_0_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g962cbd0a1a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962cbd0a1a_0_1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g962cbd0a1a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962cbd0a1a_0_1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g962cbd0a1a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962cbd0a1a_0_1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g962cbd0a1a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411577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962cbd0a1a_0_1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g962cbd0a1a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g963946b534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0" name="Google Shape;830;g963946b534_0_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g963946b534_0_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DO"/>
              <a:t>71</a:t>
            </a:fld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963946b534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" name="Google Shape;932;g963946b534_0_1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g963946b534_0_1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DO"/>
              <a:t>72</a:t>
            </a:fld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962cbd0a1a_0_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g962cbd0a1a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962cbd0a1a_0_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g962cbd0a1a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963946b534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963946b534_0_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g963946b534_0_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DO"/>
              <a:t>77</a:t>
            </a:fld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963946b534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4" name="Google Shape;884;g963946b534_0_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g963946b534_0_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DO"/>
              <a:t>78</a:t>
            </a:fld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963946b534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Google Shape;894;g963946b534_0_1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g963946b534_0_1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DO"/>
              <a:t>79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935169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963946b534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963946b534_0_1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g963946b534_0_1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DO"/>
              <a:t>80</a:t>
            </a:fld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963946b534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963946b534_0_1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g963946b534_0_1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DO"/>
              <a:t>81</a:t>
            </a:fld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963946b534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963946b534_0_1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g963946b534_0_1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DO"/>
              <a:t>82</a:t>
            </a:fld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963946b534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963946b534_0_1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g963946b534_0_1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DO"/>
              <a:t>83</a:t>
            </a:fld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963946b534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963946b534_0_1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g963946b534_0_1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DO"/>
              <a:t>84</a:t>
            </a:fld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963946b534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7" name="Google Shape;977;g963946b534_0_2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g963946b534_0_20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DO"/>
              <a:t>85</a:t>
            </a:fld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g963946b534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7" name="Google Shape;987;g963946b534_0_2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g963946b534_0_2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DO"/>
              <a:t>86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4675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2"/>
          <p:cNvSpPr txBox="1">
            <a:spLocks noGrp="1"/>
          </p:cNvSpPr>
          <p:nvPr>
            <p:ph type="title"/>
          </p:nvPr>
        </p:nvSpPr>
        <p:spPr>
          <a:xfrm>
            <a:off x="1371600" y="793080"/>
            <a:ext cx="10240903" cy="1233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2"/>
          <p:cNvSpPr txBox="1">
            <a:spLocks noGrp="1"/>
          </p:cNvSpPr>
          <p:nvPr>
            <p:ph type="body" idx="1"/>
          </p:nvPr>
        </p:nvSpPr>
        <p:spPr>
          <a:xfrm>
            <a:off x="1371600" y="2114939"/>
            <a:ext cx="10240903" cy="3956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62"/>
          <p:cNvSpPr txBox="1">
            <a:spLocks noGrp="1"/>
          </p:cNvSpPr>
          <p:nvPr>
            <p:ph type="dt" idx="10"/>
          </p:nvPr>
        </p:nvSpPr>
        <p:spPr>
          <a:xfrm>
            <a:off x="7910111" y="6409170"/>
            <a:ext cx="3702392" cy="448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2"/>
          <p:cNvSpPr txBox="1">
            <a:spLocks noGrp="1"/>
          </p:cNvSpPr>
          <p:nvPr>
            <p:ph type="ftr" idx="11"/>
          </p:nvPr>
        </p:nvSpPr>
        <p:spPr>
          <a:xfrm rot="5400000">
            <a:off x="-1828801" y="1912217"/>
            <a:ext cx="411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62"/>
          <p:cNvSpPr txBox="1">
            <a:spLocks noGrp="1"/>
          </p:cNvSpPr>
          <p:nvPr>
            <p:ph type="sldNum" idx="12"/>
          </p:nvPr>
        </p:nvSpPr>
        <p:spPr>
          <a:xfrm>
            <a:off x="11669678" y="6408742"/>
            <a:ext cx="438652" cy="448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D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71"/>
          <p:cNvSpPr txBox="1">
            <a:spLocks noGrp="1"/>
          </p:cNvSpPr>
          <p:nvPr>
            <p:ph type="title"/>
          </p:nvPr>
        </p:nvSpPr>
        <p:spPr>
          <a:xfrm>
            <a:off x="1371600" y="361666"/>
            <a:ext cx="9810376" cy="1659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71"/>
          <p:cNvSpPr txBox="1">
            <a:spLocks noGrp="1"/>
          </p:cNvSpPr>
          <p:nvPr>
            <p:ph type="body" idx="1"/>
          </p:nvPr>
        </p:nvSpPr>
        <p:spPr>
          <a:xfrm rot="5400000">
            <a:off x="4347882" y="-690283"/>
            <a:ext cx="3857811" cy="9810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71"/>
          <p:cNvSpPr txBox="1">
            <a:spLocks noGrp="1"/>
          </p:cNvSpPr>
          <p:nvPr>
            <p:ph type="dt" idx="10"/>
          </p:nvPr>
        </p:nvSpPr>
        <p:spPr>
          <a:xfrm>
            <a:off x="7910111" y="6409170"/>
            <a:ext cx="3702392" cy="448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71"/>
          <p:cNvSpPr txBox="1">
            <a:spLocks noGrp="1"/>
          </p:cNvSpPr>
          <p:nvPr>
            <p:ph type="ftr" idx="11"/>
          </p:nvPr>
        </p:nvSpPr>
        <p:spPr>
          <a:xfrm rot="5400000">
            <a:off x="-1828801" y="1912217"/>
            <a:ext cx="411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71"/>
          <p:cNvSpPr txBox="1">
            <a:spLocks noGrp="1"/>
          </p:cNvSpPr>
          <p:nvPr>
            <p:ph type="sldNum" idx="12"/>
          </p:nvPr>
        </p:nvSpPr>
        <p:spPr>
          <a:xfrm>
            <a:off x="11669678" y="6408742"/>
            <a:ext cx="438652" cy="448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D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72"/>
          <p:cNvSpPr txBox="1">
            <a:spLocks noGrp="1"/>
          </p:cNvSpPr>
          <p:nvPr>
            <p:ph type="title"/>
          </p:nvPr>
        </p:nvSpPr>
        <p:spPr>
          <a:xfrm rot="5400000">
            <a:off x="7179468" y="2002631"/>
            <a:ext cx="5719763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72"/>
          <p:cNvSpPr txBox="1">
            <a:spLocks noGrp="1"/>
          </p:cNvSpPr>
          <p:nvPr>
            <p:ph type="body" idx="1"/>
          </p:nvPr>
        </p:nvSpPr>
        <p:spPr>
          <a:xfrm rot="5400000">
            <a:off x="1845468" y="-550069"/>
            <a:ext cx="5719763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72"/>
          <p:cNvSpPr txBox="1">
            <a:spLocks noGrp="1"/>
          </p:cNvSpPr>
          <p:nvPr>
            <p:ph type="dt" idx="10"/>
          </p:nvPr>
        </p:nvSpPr>
        <p:spPr>
          <a:xfrm>
            <a:off x="7910111" y="6409170"/>
            <a:ext cx="3702392" cy="448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2"/>
          <p:cNvSpPr txBox="1">
            <a:spLocks noGrp="1"/>
          </p:cNvSpPr>
          <p:nvPr>
            <p:ph type="ftr" idx="11"/>
          </p:nvPr>
        </p:nvSpPr>
        <p:spPr>
          <a:xfrm rot="5400000">
            <a:off x="-1828801" y="1912217"/>
            <a:ext cx="411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2"/>
          <p:cNvSpPr txBox="1">
            <a:spLocks noGrp="1"/>
          </p:cNvSpPr>
          <p:nvPr>
            <p:ph type="sldNum" idx="12"/>
          </p:nvPr>
        </p:nvSpPr>
        <p:spPr>
          <a:xfrm>
            <a:off x="11669678" y="6408742"/>
            <a:ext cx="438652" cy="448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D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3"/>
          <p:cNvSpPr txBox="1">
            <a:spLocks noGrp="1"/>
          </p:cNvSpPr>
          <p:nvPr>
            <p:ph type="dt" idx="10"/>
          </p:nvPr>
        </p:nvSpPr>
        <p:spPr>
          <a:xfrm>
            <a:off x="7910111" y="6409170"/>
            <a:ext cx="3702392" cy="448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3"/>
          <p:cNvSpPr txBox="1">
            <a:spLocks noGrp="1"/>
          </p:cNvSpPr>
          <p:nvPr>
            <p:ph type="ftr" idx="11"/>
          </p:nvPr>
        </p:nvSpPr>
        <p:spPr>
          <a:xfrm rot="5400000">
            <a:off x="-1828801" y="1912217"/>
            <a:ext cx="411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3"/>
          <p:cNvSpPr txBox="1">
            <a:spLocks noGrp="1"/>
          </p:cNvSpPr>
          <p:nvPr>
            <p:ph type="sldNum" idx="12"/>
          </p:nvPr>
        </p:nvSpPr>
        <p:spPr>
          <a:xfrm>
            <a:off x="11669678" y="6408742"/>
            <a:ext cx="438652" cy="448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D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4"/>
          <p:cNvSpPr txBox="1">
            <a:spLocks noGrp="1"/>
          </p:cNvSpPr>
          <p:nvPr>
            <p:ph type="ctrTitle"/>
          </p:nvPr>
        </p:nvSpPr>
        <p:spPr>
          <a:xfrm>
            <a:off x="1524000" y="1028700"/>
            <a:ext cx="9144000" cy="2481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venir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4"/>
          <p:cNvSpPr txBox="1">
            <a:spLocks noGrp="1"/>
          </p:cNvSpPr>
          <p:nvPr>
            <p:ph type="subTitle" idx="1"/>
          </p:nvPr>
        </p:nvSpPr>
        <p:spPr>
          <a:xfrm>
            <a:off x="1524000" y="3824376"/>
            <a:ext cx="9144000" cy="1433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 cap="none"/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0" name="Google Shape;30;p64"/>
          <p:cNvSpPr txBox="1">
            <a:spLocks noGrp="1"/>
          </p:cNvSpPr>
          <p:nvPr>
            <p:ph type="dt" idx="10"/>
          </p:nvPr>
        </p:nvSpPr>
        <p:spPr>
          <a:xfrm>
            <a:off x="7910111" y="6409170"/>
            <a:ext cx="3702392" cy="448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4"/>
          <p:cNvSpPr txBox="1">
            <a:spLocks noGrp="1"/>
          </p:cNvSpPr>
          <p:nvPr>
            <p:ph type="ftr" idx="11"/>
          </p:nvPr>
        </p:nvSpPr>
        <p:spPr>
          <a:xfrm rot="5400000">
            <a:off x="-1828801" y="1912217"/>
            <a:ext cx="411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4"/>
          <p:cNvSpPr txBox="1">
            <a:spLocks noGrp="1"/>
          </p:cNvSpPr>
          <p:nvPr>
            <p:ph type="sldNum" idx="12"/>
          </p:nvPr>
        </p:nvSpPr>
        <p:spPr>
          <a:xfrm>
            <a:off x="11669678" y="6408742"/>
            <a:ext cx="438652" cy="448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D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5"/>
          <p:cNvSpPr txBox="1">
            <a:spLocks noGrp="1"/>
          </p:cNvSpPr>
          <p:nvPr>
            <p:ph type="title"/>
          </p:nvPr>
        </p:nvSpPr>
        <p:spPr>
          <a:xfrm>
            <a:off x="1380930" y="1709738"/>
            <a:ext cx="9966519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venir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5"/>
          <p:cNvSpPr txBox="1">
            <a:spLocks noGrp="1"/>
          </p:cNvSpPr>
          <p:nvPr>
            <p:ph type="body" idx="1"/>
          </p:nvPr>
        </p:nvSpPr>
        <p:spPr>
          <a:xfrm>
            <a:off x="1380930" y="4976327"/>
            <a:ext cx="9966520" cy="1113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65"/>
          <p:cNvSpPr txBox="1">
            <a:spLocks noGrp="1"/>
          </p:cNvSpPr>
          <p:nvPr>
            <p:ph type="dt" idx="10"/>
          </p:nvPr>
        </p:nvSpPr>
        <p:spPr>
          <a:xfrm>
            <a:off x="7910111" y="6409170"/>
            <a:ext cx="3702392" cy="448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5"/>
          <p:cNvSpPr txBox="1">
            <a:spLocks noGrp="1"/>
          </p:cNvSpPr>
          <p:nvPr>
            <p:ph type="ftr" idx="11"/>
          </p:nvPr>
        </p:nvSpPr>
        <p:spPr>
          <a:xfrm rot="5400000">
            <a:off x="-1828801" y="1912217"/>
            <a:ext cx="411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5"/>
          <p:cNvSpPr txBox="1">
            <a:spLocks noGrp="1"/>
          </p:cNvSpPr>
          <p:nvPr>
            <p:ph type="sldNum" idx="12"/>
          </p:nvPr>
        </p:nvSpPr>
        <p:spPr>
          <a:xfrm>
            <a:off x="11669678" y="6408742"/>
            <a:ext cx="438652" cy="448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D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6"/>
          <p:cNvSpPr txBox="1">
            <a:spLocks noGrp="1"/>
          </p:cNvSpPr>
          <p:nvPr>
            <p:ph type="title"/>
          </p:nvPr>
        </p:nvSpPr>
        <p:spPr>
          <a:xfrm>
            <a:off x="1044054" y="457200"/>
            <a:ext cx="10309745" cy="1233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venir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body" idx="1"/>
          </p:nvPr>
        </p:nvSpPr>
        <p:spPr>
          <a:xfrm>
            <a:off x="1044054" y="1996141"/>
            <a:ext cx="4975746" cy="4180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body" idx="2"/>
          </p:nvPr>
        </p:nvSpPr>
        <p:spPr>
          <a:xfrm>
            <a:off x="6172200" y="1996141"/>
            <a:ext cx="5181600" cy="4180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66"/>
          <p:cNvSpPr txBox="1">
            <a:spLocks noGrp="1"/>
          </p:cNvSpPr>
          <p:nvPr>
            <p:ph type="dt" idx="10"/>
          </p:nvPr>
        </p:nvSpPr>
        <p:spPr>
          <a:xfrm>
            <a:off x="7910111" y="6409170"/>
            <a:ext cx="3702392" cy="448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6"/>
          <p:cNvSpPr txBox="1">
            <a:spLocks noGrp="1"/>
          </p:cNvSpPr>
          <p:nvPr>
            <p:ph type="ftr" idx="11"/>
          </p:nvPr>
        </p:nvSpPr>
        <p:spPr>
          <a:xfrm rot="5400000">
            <a:off x="-1828801" y="1912217"/>
            <a:ext cx="411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6"/>
          <p:cNvSpPr txBox="1">
            <a:spLocks noGrp="1"/>
          </p:cNvSpPr>
          <p:nvPr>
            <p:ph type="sldNum" idx="12"/>
          </p:nvPr>
        </p:nvSpPr>
        <p:spPr>
          <a:xfrm>
            <a:off x="11669678" y="6408742"/>
            <a:ext cx="438652" cy="448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D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7"/>
          <p:cNvSpPr txBox="1">
            <a:spLocks noGrp="1"/>
          </p:cNvSpPr>
          <p:nvPr>
            <p:ph type="title"/>
          </p:nvPr>
        </p:nvSpPr>
        <p:spPr>
          <a:xfrm>
            <a:off x="1368490" y="457200"/>
            <a:ext cx="9986898" cy="1233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venir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7"/>
          <p:cNvSpPr txBox="1">
            <a:spLocks noGrp="1"/>
          </p:cNvSpPr>
          <p:nvPr>
            <p:ph type="body" idx="1"/>
          </p:nvPr>
        </p:nvSpPr>
        <p:spPr>
          <a:xfrm>
            <a:off x="1368490" y="1681163"/>
            <a:ext cx="4629085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67"/>
          <p:cNvSpPr txBox="1">
            <a:spLocks noGrp="1"/>
          </p:cNvSpPr>
          <p:nvPr>
            <p:ph type="body" idx="2"/>
          </p:nvPr>
        </p:nvSpPr>
        <p:spPr>
          <a:xfrm>
            <a:off x="1368490" y="2505075"/>
            <a:ext cx="4629085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3"/>
          </p:nvPr>
        </p:nvSpPr>
        <p:spPr>
          <a:xfrm>
            <a:off x="6344816" y="1681163"/>
            <a:ext cx="501057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4"/>
          </p:nvPr>
        </p:nvSpPr>
        <p:spPr>
          <a:xfrm>
            <a:off x="6344814" y="2505075"/>
            <a:ext cx="5010573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7910111" y="6409170"/>
            <a:ext cx="3702392" cy="448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 rot="5400000">
            <a:off x="-1828801" y="1912217"/>
            <a:ext cx="411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11669678" y="6408742"/>
            <a:ext cx="438652" cy="448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D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68"/>
          <p:cNvSpPr txBox="1">
            <a:spLocks noGrp="1"/>
          </p:cNvSpPr>
          <p:nvPr>
            <p:ph type="title"/>
          </p:nvPr>
        </p:nvSpPr>
        <p:spPr>
          <a:xfrm>
            <a:off x="1371599" y="457200"/>
            <a:ext cx="9982199" cy="1233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venir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8"/>
          <p:cNvSpPr txBox="1">
            <a:spLocks noGrp="1"/>
          </p:cNvSpPr>
          <p:nvPr>
            <p:ph type="dt" idx="10"/>
          </p:nvPr>
        </p:nvSpPr>
        <p:spPr>
          <a:xfrm>
            <a:off x="7910111" y="6409170"/>
            <a:ext cx="3702392" cy="448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68"/>
          <p:cNvSpPr txBox="1">
            <a:spLocks noGrp="1"/>
          </p:cNvSpPr>
          <p:nvPr>
            <p:ph type="ftr" idx="11"/>
          </p:nvPr>
        </p:nvSpPr>
        <p:spPr>
          <a:xfrm rot="5400000">
            <a:off x="-1828801" y="1912217"/>
            <a:ext cx="411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68"/>
          <p:cNvSpPr txBox="1">
            <a:spLocks noGrp="1"/>
          </p:cNvSpPr>
          <p:nvPr>
            <p:ph type="sldNum" idx="12"/>
          </p:nvPr>
        </p:nvSpPr>
        <p:spPr>
          <a:xfrm>
            <a:off x="11669678" y="6408742"/>
            <a:ext cx="438652" cy="448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D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9"/>
          <p:cNvSpPr txBox="1">
            <a:spLocks noGrp="1"/>
          </p:cNvSpPr>
          <p:nvPr>
            <p:ph type="title"/>
          </p:nvPr>
        </p:nvSpPr>
        <p:spPr>
          <a:xfrm>
            <a:off x="1318755" y="457200"/>
            <a:ext cx="3932237" cy="1921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venir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9"/>
          <p:cNvSpPr txBox="1">
            <a:spLocks noGrp="1"/>
          </p:cNvSpPr>
          <p:nvPr>
            <p:ph type="body" idx="1"/>
          </p:nvPr>
        </p:nvSpPr>
        <p:spPr>
          <a:xfrm>
            <a:off x="5648130" y="987425"/>
            <a:ext cx="5707257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4064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marL="1371600" lvl="2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69"/>
          <p:cNvSpPr txBox="1">
            <a:spLocks noGrp="1"/>
          </p:cNvSpPr>
          <p:nvPr>
            <p:ph type="body" idx="2"/>
          </p:nvPr>
        </p:nvSpPr>
        <p:spPr>
          <a:xfrm>
            <a:off x="1318755" y="2799184"/>
            <a:ext cx="3932237" cy="3069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69"/>
          <p:cNvSpPr txBox="1">
            <a:spLocks noGrp="1"/>
          </p:cNvSpPr>
          <p:nvPr>
            <p:ph type="dt" idx="10"/>
          </p:nvPr>
        </p:nvSpPr>
        <p:spPr>
          <a:xfrm>
            <a:off x="7910111" y="6409170"/>
            <a:ext cx="3702392" cy="448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69"/>
          <p:cNvSpPr txBox="1">
            <a:spLocks noGrp="1"/>
          </p:cNvSpPr>
          <p:nvPr>
            <p:ph type="ftr" idx="11"/>
          </p:nvPr>
        </p:nvSpPr>
        <p:spPr>
          <a:xfrm rot="5400000">
            <a:off x="-1828801" y="1912217"/>
            <a:ext cx="411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69"/>
          <p:cNvSpPr txBox="1">
            <a:spLocks noGrp="1"/>
          </p:cNvSpPr>
          <p:nvPr>
            <p:ph type="sldNum" idx="12"/>
          </p:nvPr>
        </p:nvSpPr>
        <p:spPr>
          <a:xfrm>
            <a:off x="11669678" y="6408742"/>
            <a:ext cx="438652" cy="448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D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70"/>
          <p:cNvSpPr txBox="1">
            <a:spLocks noGrp="1"/>
          </p:cNvSpPr>
          <p:nvPr>
            <p:ph type="title"/>
          </p:nvPr>
        </p:nvSpPr>
        <p:spPr>
          <a:xfrm>
            <a:off x="1378966" y="681135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venir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70"/>
          <p:cNvSpPr>
            <a:spLocks noGrp="1"/>
          </p:cNvSpPr>
          <p:nvPr>
            <p:ph type="pic" idx="2"/>
          </p:nvPr>
        </p:nvSpPr>
        <p:spPr>
          <a:xfrm>
            <a:off x="5834742" y="858417"/>
            <a:ext cx="5520645" cy="5002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70" name="Google Shape;70;p70"/>
          <p:cNvSpPr txBox="1">
            <a:spLocks noGrp="1"/>
          </p:cNvSpPr>
          <p:nvPr>
            <p:ph type="body" idx="1"/>
          </p:nvPr>
        </p:nvSpPr>
        <p:spPr>
          <a:xfrm>
            <a:off x="1378966" y="2281335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70"/>
          <p:cNvSpPr txBox="1">
            <a:spLocks noGrp="1"/>
          </p:cNvSpPr>
          <p:nvPr>
            <p:ph type="dt" idx="10"/>
          </p:nvPr>
        </p:nvSpPr>
        <p:spPr>
          <a:xfrm>
            <a:off x="7910111" y="6409170"/>
            <a:ext cx="3702392" cy="448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70"/>
          <p:cNvSpPr txBox="1">
            <a:spLocks noGrp="1"/>
          </p:cNvSpPr>
          <p:nvPr>
            <p:ph type="ftr" idx="11"/>
          </p:nvPr>
        </p:nvSpPr>
        <p:spPr>
          <a:xfrm rot="5400000">
            <a:off x="-1828801" y="1912217"/>
            <a:ext cx="411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70"/>
          <p:cNvSpPr txBox="1">
            <a:spLocks noGrp="1"/>
          </p:cNvSpPr>
          <p:nvPr>
            <p:ph type="sldNum" idx="12"/>
          </p:nvPr>
        </p:nvSpPr>
        <p:spPr>
          <a:xfrm>
            <a:off x="11669678" y="6408742"/>
            <a:ext cx="438652" cy="448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DO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1"/>
          <p:cNvSpPr/>
          <p:nvPr/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rgbClr val="BA7FA4">
                  <a:alpha val="27843"/>
                </a:srgbClr>
              </a:gs>
              <a:gs pos="14000">
                <a:srgbClr val="BA7FA4">
                  <a:alpha val="27843"/>
                </a:srgbClr>
              </a:gs>
              <a:gs pos="100000">
                <a:srgbClr val="C292C4">
                  <a:alpha val="84705"/>
                </a:srgbClr>
              </a:gs>
            </a:gsLst>
            <a:lin ang="6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" name="Google Shape;11;p61"/>
          <p:cNvSpPr/>
          <p:nvPr/>
        </p:nvSpPr>
        <p:spPr>
          <a:xfrm flipH="1">
            <a:off x="4038599" y="6400799"/>
            <a:ext cx="8153398" cy="456772"/>
          </a:xfrm>
          <a:prstGeom prst="rect">
            <a:avLst/>
          </a:prstGeom>
          <a:gradFill>
            <a:gsLst>
              <a:gs pos="0">
                <a:srgbClr val="D5B9B1">
                  <a:alpha val="54901"/>
                </a:srgbClr>
              </a:gs>
              <a:gs pos="9000">
                <a:srgbClr val="D5B9B1">
                  <a:alpha val="54901"/>
                </a:srgbClr>
              </a:gs>
              <a:gs pos="99000">
                <a:schemeClr val="accent2"/>
              </a:gs>
              <a:gs pos="100000">
                <a:schemeClr val="accent2"/>
              </a:gs>
            </a:gsLst>
            <a:lin ang="14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2" name="Google Shape;12;p61"/>
          <p:cNvSpPr txBox="1">
            <a:spLocks noGrp="1"/>
          </p:cNvSpPr>
          <p:nvPr>
            <p:ph type="title"/>
          </p:nvPr>
        </p:nvSpPr>
        <p:spPr>
          <a:xfrm>
            <a:off x="1371600" y="361666"/>
            <a:ext cx="9810376" cy="1659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venir"/>
              <a:buNone/>
              <a:defRPr sz="36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61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810376" cy="3857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14" name="Google Shape;14;p61"/>
          <p:cNvSpPr txBox="1">
            <a:spLocks noGrp="1"/>
          </p:cNvSpPr>
          <p:nvPr>
            <p:ph type="dt" idx="10"/>
          </p:nvPr>
        </p:nvSpPr>
        <p:spPr>
          <a:xfrm>
            <a:off x="7910111" y="6409170"/>
            <a:ext cx="3702392" cy="448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15" name="Google Shape;15;p61"/>
          <p:cNvSpPr txBox="1">
            <a:spLocks noGrp="1"/>
          </p:cNvSpPr>
          <p:nvPr>
            <p:ph type="ftr" idx="11"/>
          </p:nvPr>
        </p:nvSpPr>
        <p:spPr>
          <a:xfrm rot="5400000">
            <a:off x="-1828801" y="1912217"/>
            <a:ext cx="411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16" name="Google Shape;16;p61"/>
          <p:cNvSpPr txBox="1">
            <a:spLocks noGrp="1"/>
          </p:cNvSpPr>
          <p:nvPr>
            <p:ph type="sldNum" idx="12"/>
          </p:nvPr>
        </p:nvSpPr>
        <p:spPr>
          <a:xfrm>
            <a:off x="11669678" y="6408742"/>
            <a:ext cx="438652" cy="448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DO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91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1" name="Google Shape;91;p1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2" name="Google Shape;92;p1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3" name="Google Shape;93;p1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4" name="Google Shape;94;p1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5" name="Google Shape;95;p1"/>
          <p:cNvSpPr txBox="1">
            <a:spLocks noGrp="1"/>
          </p:cNvSpPr>
          <p:nvPr>
            <p:ph type="title"/>
          </p:nvPr>
        </p:nvSpPr>
        <p:spPr>
          <a:xfrm>
            <a:off x="175696" y="160664"/>
            <a:ext cx="3681351" cy="4101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venir"/>
              <a:buNone/>
            </a:pPr>
            <a:r>
              <a:rPr lang="es-DO" sz="2800">
                <a:solidFill>
                  <a:schemeClr val="lt1"/>
                </a:solidFill>
              </a:rPr>
              <a:t>ENCUESTA DE OPINIÓN A DOCENTES DE LA UASD</a:t>
            </a:r>
            <a:endParaRPr/>
          </a:p>
        </p:txBody>
      </p:sp>
      <p:sp>
        <p:nvSpPr>
          <p:cNvPr id="96" name="Google Shape;96;p1"/>
          <p:cNvSpPr txBox="1"/>
          <p:nvPr/>
        </p:nvSpPr>
        <p:spPr>
          <a:xfrm>
            <a:off x="285008" y="5631329"/>
            <a:ext cx="357204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</a:t>
            </a:r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8</a:t>
            </a:r>
            <a:r>
              <a:rPr lang="es-DO"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de Septiembre 2020</a:t>
            </a:r>
            <a:endParaRPr/>
          </a:p>
        </p:txBody>
      </p:sp>
      <p:pic>
        <p:nvPicPr>
          <p:cNvPr id="2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F3141C7D-2F1A-43A2-8518-D6B91E5C2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378" y="33796"/>
            <a:ext cx="7914936" cy="713827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1" name="Google Shape;91;p1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2" name="Google Shape;92;p1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3" name="Google Shape;93;p1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4" name="Google Shape;94;p1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5" name="Google Shape;95;p1"/>
          <p:cNvSpPr txBox="1">
            <a:spLocks noGrp="1"/>
          </p:cNvSpPr>
          <p:nvPr>
            <p:ph type="title"/>
          </p:nvPr>
        </p:nvSpPr>
        <p:spPr>
          <a:xfrm>
            <a:off x="175696" y="160664"/>
            <a:ext cx="3681351" cy="4101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venir"/>
              <a:buNone/>
            </a:pPr>
            <a:r>
              <a:rPr lang="es-DO" sz="2800">
                <a:solidFill>
                  <a:schemeClr val="lt1"/>
                </a:solidFill>
              </a:rPr>
              <a:t>ENCUESTA DE OPINIÓN A DOCENTES DE LA UASD</a:t>
            </a:r>
            <a:endParaRPr/>
          </a:p>
        </p:txBody>
      </p:sp>
      <p:sp>
        <p:nvSpPr>
          <p:cNvPr id="96" name="Google Shape;96;p1"/>
          <p:cNvSpPr txBox="1"/>
          <p:nvPr/>
        </p:nvSpPr>
        <p:spPr>
          <a:xfrm>
            <a:off x="285008" y="5631329"/>
            <a:ext cx="357204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</a:t>
            </a:r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8</a:t>
            </a:r>
            <a:r>
              <a:rPr lang="es-DO"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de Septiembre 2020</a:t>
            </a:r>
            <a:endParaRPr/>
          </a:p>
        </p:txBody>
      </p:sp>
      <p:sp>
        <p:nvSpPr>
          <p:cNvPr id="97" name="Google Shape;97;p1"/>
          <p:cNvSpPr txBox="1"/>
          <p:nvPr/>
        </p:nvSpPr>
        <p:spPr>
          <a:xfrm>
            <a:off x="4792577" y="83361"/>
            <a:ext cx="6495803" cy="64629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800" err="1">
                <a:solidFill>
                  <a:srgbClr val="FFFFFF"/>
                </a:solidFill>
              </a:rPr>
              <a:t>Resultados</a:t>
            </a:r>
            <a:r>
              <a:rPr lang="en-US" sz="1800">
                <a:solidFill>
                  <a:srgbClr val="FFFFFF"/>
                </a:solidFill>
              </a:rPr>
              <a:t> del </a:t>
            </a:r>
            <a:r>
              <a:rPr lang="en-US" sz="1800" err="1">
                <a:solidFill>
                  <a:srgbClr val="FFFFFF"/>
                </a:solidFill>
              </a:rPr>
              <a:t>Proceso</a:t>
            </a:r>
            <a:r>
              <a:rPr lang="en-US" sz="1800">
                <a:solidFill>
                  <a:srgbClr val="FFFFFF"/>
                </a:solidFill>
              </a:rPr>
              <a:t> de </a:t>
            </a:r>
            <a:r>
              <a:rPr lang="en-US" sz="1800" err="1">
                <a:solidFill>
                  <a:srgbClr val="FFFFFF"/>
                </a:solidFill>
              </a:rPr>
              <a:t>Reinscripción</a:t>
            </a:r>
            <a:r>
              <a:rPr lang="en-US" sz="180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Semestre</a:t>
            </a:r>
            <a:r>
              <a:rPr lang="en-US" sz="1800">
                <a:solidFill>
                  <a:srgbClr val="FFFFFF"/>
                </a:solidFill>
              </a:rPr>
              <a:t> UASD 2020-20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99" name="Google Shape;99;p1"/>
          <p:cNvSpPr txBox="1"/>
          <p:nvPr/>
        </p:nvSpPr>
        <p:spPr>
          <a:xfrm>
            <a:off x="285008" y="160664"/>
            <a:ext cx="304008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rPr>
              <a:t>Avances preliminares del Proceso de Encuesta</a:t>
            </a:r>
            <a:endParaRPr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709C77E-4206-4A1D-9638-CB872F331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182" y="998238"/>
            <a:ext cx="6981825" cy="559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026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1" name="Google Shape;91;p1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2" name="Google Shape;92;p1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3" name="Google Shape;93;p1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4" name="Google Shape;94;p1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5" name="Google Shape;95;p1"/>
          <p:cNvSpPr txBox="1">
            <a:spLocks noGrp="1"/>
          </p:cNvSpPr>
          <p:nvPr>
            <p:ph type="title"/>
          </p:nvPr>
        </p:nvSpPr>
        <p:spPr>
          <a:xfrm>
            <a:off x="175696" y="160664"/>
            <a:ext cx="3681351" cy="4101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venir"/>
              <a:buNone/>
            </a:pPr>
            <a:r>
              <a:rPr lang="es-DO" sz="2800">
                <a:solidFill>
                  <a:schemeClr val="lt1"/>
                </a:solidFill>
              </a:rPr>
              <a:t>ENCUESTA DE OPINIÓN A DOCENTES DE LA UASD</a:t>
            </a:r>
            <a:endParaRPr/>
          </a:p>
        </p:txBody>
      </p:sp>
      <p:sp>
        <p:nvSpPr>
          <p:cNvPr id="96" name="Google Shape;96;p1"/>
          <p:cNvSpPr txBox="1"/>
          <p:nvPr/>
        </p:nvSpPr>
        <p:spPr>
          <a:xfrm>
            <a:off x="285008" y="5631329"/>
            <a:ext cx="357204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</a:t>
            </a:r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8</a:t>
            </a:r>
            <a:r>
              <a:rPr lang="es-DO"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de Septiembre 2020</a:t>
            </a:r>
            <a:endParaRPr/>
          </a:p>
        </p:txBody>
      </p:sp>
      <p:sp>
        <p:nvSpPr>
          <p:cNvPr id="97" name="Google Shape;97;p1"/>
          <p:cNvSpPr txBox="1"/>
          <p:nvPr/>
        </p:nvSpPr>
        <p:spPr>
          <a:xfrm>
            <a:off x="4659088" y="483829"/>
            <a:ext cx="6495803" cy="307736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"/>
          <p:cNvSpPr txBox="1"/>
          <p:nvPr/>
        </p:nvSpPr>
        <p:spPr>
          <a:xfrm>
            <a:off x="285008" y="160664"/>
            <a:ext cx="304008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rPr>
              <a:t>Avances preliminares del Proceso de Encuesta</a:t>
            </a:r>
            <a:endParaRPr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271977-D186-4AC4-989B-1FC1D3401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53D4C5D-FBDB-4C61-A131-680F3056A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8" y="4381"/>
            <a:ext cx="12193111" cy="68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7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/>
          <p:nvPr/>
        </p:nvSpPr>
        <p:spPr>
          <a:xfrm>
            <a:off x="12018" y="17295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5" name="Google Shape;105;p2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" name="Google Shape;107;p2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2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type="title"/>
          </p:nvPr>
        </p:nvSpPr>
        <p:spPr>
          <a:xfrm>
            <a:off x="175696" y="160664"/>
            <a:ext cx="3681351" cy="4101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venir"/>
              <a:buNone/>
            </a:pPr>
            <a:r>
              <a:rPr lang="es-DO" sz="2800">
                <a:solidFill>
                  <a:schemeClr val="lt1"/>
                </a:solidFill>
              </a:rPr>
              <a:t>ENCUESTA DE OPINIÓN A DOCENTES DE LA UASD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175696" y="5631329"/>
            <a:ext cx="36813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18 de Septiembre 2020</a:t>
            </a:r>
            <a:endParaRPr lang="es-DO" sz="1800"/>
          </a:p>
        </p:txBody>
      </p:sp>
      <p:sp>
        <p:nvSpPr>
          <p:cNvPr id="111" name="Google Shape;111;p2"/>
          <p:cNvSpPr txBox="1"/>
          <p:nvPr/>
        </p:nvSpPr>
        <p:spPr>
          <a:xfrm>
            <a:off x="4044953" y="10374"/>
            <a:ext cx="6495803" cy="830956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DO" sz="24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Resultado por Facultades del Proceso de Reinscripción de estudiantes en la UASD</a:t>
            </a:r>
            <a:endParaRPr lang="es-DO" sz="2400"/>
          </a:p>
        </p:txBody>
      </p:sp>
      <p:pic>
        <p:nvPicPr>
          <p:cNvPr id="112" name="Google Shape;112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24251" y="-17361"/>
            <a:ext cx="1166985" cy="100237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"/>
          <p:cNvSpPr txBox="1"/>
          <p:nvPr/>
        </p:nvSpPr>
        <p:spPr>
          <a:xfrm>
            <a:off x="285008" y="160664"/>
            <a:ext cx="304008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rPr>
              <a:t>Avances preliminares del Proceso de Encuesta</a:t>
            </a:r>
            <a:endParaRPr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B81EE4DF-7AA8-EA45-92FC-6BCB2378D4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9978350"/>
              </p:ext>
            </p:extLst>
          </p:nvPr>
        </p:nvGraphicFramePr>
        <p:xfrm>
          <a:off x="4307404" y="1167518"/>
          <a:ext cx="7708900" cy="5471494"/>
        </p:xfrm>
        <a:graphic>
          <a:graphicData uri="http://schemas.openxmlformats.org/drawingml/2006/table">
            <a:tbl>
              <a:tblPr/>
              <a:tblGrid>
                <a:gridCol w="2363173">
                  <a:extLst>
                    <a:ext uri="{9D8B030D-6E8A-4147-A177-3AD203B41FA5}">
                      <a16:colId xmlns:a16="http://schemas.microsoft.com/office/drawing/2014/main" val="2812883480"/>
                    </a:ext>
                  </a:extLst>
                </a:gridCol>
                <a:gridCol w="991008">
                  <a:extLst>
                    <a:ext uri="{9D8B030D-6E8A-4147-A177-3AD203B41FA5}">
                      <a16:colId xmlns:a16="http://schemas.microsoft.com/office/drawing/2014/main" val="179477385"/>
                    </a:ext>
                  </a:extLst>
                </a:gridCol>
                <a:gridCol w="1114884">
                  <a:extLst>
                    <a:ext uri="{9D8B030D-6E8A-4147-A177-3AD203B41FA5}">
                      <a16:colId xmlns:a16="http://schemas.microsoft.com/office/drawing/2014/main" val="307363514"/>
                    </a:ext>
                  </a:extLst>
                </a:gridCol>
                <a:gridCol w="914777">
                  <a:extLst>
                    <a:ext uri="{9D8B030D-6E8A-4147-A177-3AD203B41FA5}">
                      <a16:colId xmlns:a16="http://schemas.microsoft.com/office/drawing/2014/main" val="60321744"/>
                    </a:ext>
                  </a:extLst>
                </a:gridCol>
                <a:gridCol w="1029124">
                  <a:extLst>
                    <a:ext uri="{9D8B030D-6E8A-4147-A177-3AD203B41FA5}">
                      <a16:colId xmlns:a16="http://schemas.microsoft.com/office/drawing/2014/main" val="3321577871"/>
                    </a:ext>
                  </a:extLst>
                </a:gridCol>
                <a:gridCol w="1295934">
                  <a:extLst>
                    <a:ext uri="{9D8B030D-6E8A-4147-A177-3AD203B41FA5}">
                      <a16:colId xmlns:a16="http://schemas.microsoft.com/office/drawing/2014/main" val="340141935"/>
                    </a:ext>
                  </a:extLst>
                </a:gridCol>
              </a:tblGrid>
              <a:tr h="1017493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s-D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Cantidad de Cupos Inscritos y promedio Estudiantes por Sección UASD, según Facultades,  Semestre 2020-20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D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D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D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D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D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0147094"/>
                  </a:ext>
                </a:extLst>
              </a:tr>
              <a:tr h="525157">
                <a:tc>
                  <a:txBody>
                    <a:bodyPr/>
                    <a:lstStyle/>
                    <a:p>
                      <a:pPr algn="ctr" fontAlgn="ctr"/>
                      <a:r>
                        <a:rPr lang="es-D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Facultades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Suma de 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Cuenta de Cupos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Suma de Insc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Suma de Dispo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CANTESTXSEC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970113"/>
                  </a:ext>
                </a:extLst>
              </a:tr>
              <a:tr h="288017">
                <a:tc>
                  <a:txBody>
                    <a:bodyPr/>
                    <a:lstStyle/>
                    <a:p>
                      <a:pPr algn="l" fontAlgn="b"/>
                      <a:r>
                        <a:rPr lang="es-D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Artes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815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349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17,081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4,417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0610262"/>
                  </a:ext>
                </a:extLst>
              </a:tr>
              <a:tr h="288017">
                <a:tc>
                  <a:txBody>
                    <a:bodyPr/>
                    <a:lstStyle/>
                    <a:p>
                      <a:pPr algn="l" fontAlgn="b"/>
                      <a:r>
                        <a:rPr lang="es-D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Ciencias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4,863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1,117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153,448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7,181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9856839"/>
                  </a:ext>
                </a:extLst>
              </a:tr>
              <a:tr h="563724">
                <a:tc>
                  <a:txBody>
                    <a:bodyPr/>
                    <a:lstStyle/>
                    <a:p>
                      <a:pPr algn="l" fontAlgn="b"/>
                      <a:r>
                        <a:rPr lang="es-D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Ciencias Agronómicas y Veterinarias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306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302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3,202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3,738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657284"/>
                  </a:ext>
                </a:extLst>
              </a:tr>
              <a:tr h="288017">
                <a:tc>
                  <a:txBody>
                    <a:bodyPr/>
                    <a:lstStyle/>
                    <a:p>
                      <a:pPr algn="l" fontAlgn="b"/>
                      <a:r>
                        <a:rPr lang="es-D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Ciencias de la Salud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6,664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1,703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146,139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(122,681)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440671"/>
                  </a:ext>
                </a:extLst>
              </a:tr>
              <a:tr h="288017">
                <a:tc>
                  <a:txBody>
                    <a:bodyPr/>
                    <a:lstStyle/>
                    <a:p>
                      <a:pPr algn="l" fontAlgn="b"/>
                      <a:r>
                        <a:rPr lang="es-D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Ciencias Económicas y Sociales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3,632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1,393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97,526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21,258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636586"/>
                  </a:ext>
                </a:extLst>
              </a:tr>
              <a:tr h="288017">
                <a:tc>
                  <a:txBody>
                    <a:bodyPr/>
                    <a:lstStyle/>
                    <a:p>
                      <a:pPr algn="l" fontAlgn="b"/>
                      <a:r>
                        <a:rPr lang="es-D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Ciencias Jurídicas y Políticas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1,621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631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27,128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12,903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1526882"/>
                  </a:ext>
                </a:extLst>
              </a:tr>
              <a:tr h="288017">
                <a:tc>
                  <a:txBody>
                    <a:bodyPr/>
                    <a:lstStyle/>
                    <a:p>
                      <a:pPr algn="l" fontAlgn="b"/>
                      <a:r>
                        <a:rPr lang="es-D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Educación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4,300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1,302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141,177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11,222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689811"/>
                  </a:ext>
                </a:extLst>
              </a:tr>
              <a:tr h="288017">
                <a:tc>
                  <a:txBody>
                    <a:bodyPr/>
                    <a:lstStyle/>
                    <a:p>
                      <a:pPr algn="l" fontAlgn="b"/>
                      <a:r>
                        <a:rPr lang="es-D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Humanidades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6,100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1,588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213,199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18,358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6715458"/>
                  </a:ext>
                </a:extLst>
              </a:tr>
              <a:tr h="288017">
                <a:tc>
                  <a:txBody>
                    <a:bodyPr/>
                    <a:lstStyle/>
                    <a:p>
                      <a:pPr algn="l" fontAlgn="b"/>
                      <a:r>
                        <a:rPr lang="es-D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Ingeniería y Arquitectura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1,286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571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27,696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9,714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7589005"/>
                  </a:ext>
                </a:extLst>
              </a:tr>
              <a:tr h="288017">
                <a:tc>
                  <a:txBody>
                    <a:bodyPr/>
                    <a:lstStyle/>
                    <a:p>
                      <a:pPr algn="l" fontAlgn="b"/>
                      <a:r>
                        <a:rPr lang="es-D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Jurídicas y Políticas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357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204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6,900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2,535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264590"/>
                  </a:ext>
                </a:extLst>
              </a:tr>
              <a:tr h="288017">
                <a:tc>
                  <a:txBody>
                    <a:bodyPr/>
                    <a:lstStyle/>
                    <a:p>
                      <a:pPr algn="l" fontAlgn="b"/>
                      <a:r>
                        <a:rPr lang="es-D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general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29,944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9,160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833,496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(31,355)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1833527"/>
                  </a:ext>
                </a:extLst>
              </a:tr>
              <a:tr h="484950">
                <a:tc>
                  <a:txBody>
                    <a:bodyPr/>
                    <a:lstStyle/>
                    <a:p>
                      <a:pPr algn="l" fontAlgn="b"/>
                      <a:r>
                        <a:rPr lang="es-D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Fuente: Sistema Información Panel UASD, s14 eptiembre 2020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D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D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D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D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D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10573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3822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/>
          <p:nvPr/>
        </p:nvSpPr>
        <p:spPr>
          <a:xfrm>
            <a:off x="0" y="342884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5" name="Google Shape;105;p2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" name="Google Shape;107;p2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2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type="title"/>
          </p:nvPr>
        </p:nvSpPr>
        <p:spPr>
          <a:xfrm>
            <a:off x="175696" y="160664"/>
            <a:ext cx="3681351" cy="4101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venir"/>
              <a:buNone/>
            </a:pPr>
            <a:r>
              <a:rPr lang="es-DO" sz="2800">
                <a:solidFill>
                  <a:schemeClr val="lt1"/>
                </a:solidFill>
              </a:rPr>
              <a:t>ENCUESTA DE OPINIÓN A DOCENTES DE LA UASD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175696" y="5631329"/>
            <a:ext cx="36813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18 de Septiembre 2020</a:t>
            </a:r>
            <a:endParaRPr lang="es-DO" sz="1800"/>
          </a:p>
        </p:txBody>
      </p:sp>
      <p:sp>
        <p:nvSpPr>
          <p:cNvPr id="111" name="Google Shape;111;p2"/>
          <p:cNvSpPr txBox="1"/>
          <p:nvPr/>
        </p:nvSpPr>
        <p:spPr>
          <a:xfrm>
            <a:off x="4044953" y="10374"/>
            <a:ext cx="6495803" cy="830956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DO" sz="24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Resultado por Campus del Proceso de Reinscripción de estudiantes en la UASD</a:t>
            </a:r>
            <a:endParaRPr lang="es-DO" sz="2400"/>
          </a:p>
        </p:txBody>
      </p:sp>
      <p:pic>
        <p:nvPicPr>
          <p:cNvPr id="112" name="Google Shape;112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24251" y="-17361"/>
            <a:ext cx="1166985" cy="100237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"/>
          <p:cNvSpPr txBox="1"/>
          <p:nvPr/>
        </p:nvSpPr>
        <p:spPr>
          <a:xfrm>
            <a:off x="285008" y="160664"/>
            <a:ext cx="304008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rPr>
              <a:t>Avances preliminares del Proceso de Encuesta</a:t>
            </a:r>
            <a:endParaRPr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43586C4F-D8E0-C04D-8899-21809B9B58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160814"/>
              </p:ext>
            </p:extLst>
          </p:nvPr>
        </p:nvGraphicFramePr>
        <p:xfrm>
          <a:off x="4659088" y="1670680"/>
          <a:ext cx="6658094" cy="4844429"/>
        </p:xfrm>
        <a:graphic>
          <a:graphicData uri="http://schemas.openxmlformats.org/drawingml/2006/table">
            <a:tbl>
              <a:tblPr/>
              <a:tblGrid>
                <a:gridCol w="2008769">
                  <a:extLst>
                    <a:ext uri="{9D8B030D-6E8A-4147-A177-3AD203B41FA5}">
                      <a16:colId xmlns:a16="http://schemas.microsoft.com/office/drawing/2014/main" val="2270528422"/>
                    </a:ext>
                  </a:extLst>
                </a:gridCol>
                <a:gridCol w="850486">
                  <a:extLst>
                    <a:ext uri="{9D8B030D-6E8A-4147-A177-3AD203B41FA5}">
                      <a16:colId xmlns:a16="http://schemas.microsoft.com/office/drawing/2014/main" val="1603250951"/>
                    </a:ext>
                  </a:extLst>
                </a:gridCol>
                <a:gridCol w="963884">
                  <a:extLst>
                    <a:ext uri="{9D8B030D-6E8A-4147-A177-3AD203B41FA5}">
                      <a16:colId xmlns:a16="http://schemas.microsoft.com/office/drawing/2014/main" val="2622979921"/>
                    </a:ext>
                  </a:extLst>
                </a:gridCol>
                <a:gridCol w="850486">
                  <a:extLst>
                    <a:ext uri="{9D8B030D-6E8A-4147-A177-3AD203B41FA5}">
                      <a16:colId xmlns:a16="http://schemas.microsoft.com/office/drawing/2014/main" val="2170677985"/>
                    </a:ext>
                  </a:extLst>
                </a:gridCol>
                <a:gridCol w="882886">
                  <a:extLst>
                    <a:ext uri="{9D8B030D-6E8A-4147-A177-3AD203B41FA5}">
                      <a16:colId xmlns:a16="http://schemas.microsoft.com/office/drawing/2014/main" val="1143741536"/>
                    </a:ext>
                  </a:extLst>
                </a:gridCol>
                <a:gridCol w="1101583">
                  <a:extLst>
                    <a:ext uri="{9D8B030D-6E8A-4147-A177-3AD203B41FA5}">
                      <a16:colId xmlns:a16="http://schemas.microsoft.com/office/drawing/2014/main" val="3425638268"/>
                    </a:ext>
                  </a:extLst>
                </a:gridCol>
              </a:tblGrid>
              <a:tr h="571134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s-D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Cantidad de Cupos Inscritos y promedio Estudiantes por Sección UASD, según Campus,  Semestre 2020-20</a:t>
                      </a:r>
                    </a:p>
                  </a:txBody>
                  <a:tcPr marL="6091" marR="6091" marT="60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D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D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D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D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D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372331"/>
                  </a:ext>
                </a:extLst>
              </a:tr>
              <a:tr h="407954">
                <a:tc>
                  <a:txBody>
                    <a:bodyPr/>
                    <a:lstStyle/>
                    <a:p>
                      <a:pPr algn="ctr" fontAlgn="ctr"/>
                      <a:r>
                        <a:rPr lang="es-D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CAMPUS</a:t>
                      </a:r>
                    </a:p>
                  </a:txBody>
                  <a:tcPr marL="6091" marR="6091" marT="60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Suma de Total</a:t>
                      </a:r>
                    </a:p>
                  </a:txBody>
                  <a:tcPr marL="6091" marR="6091" marT="60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Cuenta de Cupos</a:t>
                      </a:r>
                    </a:p>
                  </a:txBody>
                  <a:tcPr marL="6091" marR="6091" marT="60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Suma de Insc</a:t>
                      </a:r>
                    </a:p>
                  </a:txBody>
                  <a:tcPr marL="6091" marR="6091" marT="60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Suma de Dispo</a:t>
                      </a:r>
                    </a:p>
                  </a:txBody>
                  <a:tcPr marL="6091" marR="6091" marT="60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CANTESTXSEC</a:t>
                      </a:r>
                    </a:p>
                  </a:txBody>
                  <a:tcPr marL="6091" marR="6091" marT="60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588440"/>
                  </a:ext>
                </a:extLst>
              </a:tr>
              <a:tr h="193777"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Baní</a:t>
                      </a:r>
                    </a:p>
                  </a:txBody>
                  <a:tcPr marL="6091" marR="6091" marT="60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338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219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9,628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1,268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6091" marR="6091" marT="60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1274109"/>
                  </a:ext>
                </a:extLst>
              </a:tr>
              <a:tr h="193777"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Barahona</a:t>
                      </a:r>
                    </a:p>
                  </a:txBody>
                  <a:tcPr marL="6091" marR="6091" marT="60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1,328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589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38,632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5,712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6091" marR="6091" marT="60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5196036"/>
                  </a:ext>
                </a:extLst>
              </a:tr>
              <a:tr h="193777"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Bonao</a:t>
                      </a:r>
                    </a:p>
                  </a:txBody>
                  <a:tcPr marL="6091" marR="6091" marT="60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892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520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24,012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4,070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6091" marR="6091" marT="60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65476"/>
                  </a:ext>
                </a:extLst>
              </a:tr>
              <a:tr h="193777"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Finca Exp Engombe</a:t>
                      </a:r>
                    </a:p>
                  </a:txBody>
                  <a:tcPr marL="6091" marR="6091" marT="60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154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149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2,272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1,518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091" marR="6091" marT="60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93227"/>
                  </a:ext>
                </a:extLst>
              </a:tr>
              <a:tr h="193777"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Hato Mayor</a:t>
                      </a:r>
                    </a:p>
                  </a:txBody>
                  <a:tcPr marL="6091" marR="6091" marT="60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484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226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14,406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2,605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6091" marR="6091" marT="60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0527235"/>
                  </a:ext>
                </a:extLst>
              </a:tr>
              <a:tr h="193777"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Higüey</a:t>
                      </a:r>
                    </a:p>
                  </a:txBody>
                  <a:tcPr marL="6091" marR="6091" marT="60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741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426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18,574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4,223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6091" marR="6091" marT="60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400203"/>
                  </a:ext>
                </a:extLst>
              </a:tr>
              <a:tr h="193777"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Romana</a:t>
                      </a:r>
                    </a:p>
                  </a:txBody>
                  <a:tcPr marL="6091" marR="6091" marT="60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221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166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5,808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1,433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6091" marR="6091" marT="60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765211"/>
                  </a:ext>
                </a:extLst>
              </a:tr>
              <a:tr h="193777"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Vega</a:t>
                      </a:r>
                    </a:p>
                  </a:txBody>
                  <a:tcPr marL="6091" marR="6091" marT="60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440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261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12,173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2,253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6091" marR="6091" marT="60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717196"/>
                  </a:ext>
                </a:extLst>
              </a:tr>
              <a:tr h="193777"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Mao/Stgo Rodríguez</a:t>
                      </a:r>
                    </a:p>
                  </a:txBody>
                  <a:tcPr marL="6091" marR="6091" marT="60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1,133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541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31,100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5,646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6091" marR="6091" marT="60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660394"/>
                  </a:ext>
                </a:extLst>
              </a:tr>
              <a:tr h="193777"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Nagua</a:t>
                      </a:r>
                    </a:p>
                  </a:txBody>
                  <a:tcPr marL="6091" marR="6091" marT="60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812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479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21,028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4,105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6091" marR="6091" marT="60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504161"/>
                  </a:ext>
                </a:extLst>
              </a:tr>
              <a:tr h="193777"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Neyba</a:t>
                      </a:r>
                    </a:p>
                  </a:txBody>
                  <a:tcPr marL="6091" marR="6091" marT="60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283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176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8,132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1,583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6091" marR="6091" marT="60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986992"/>
                  </a:ext>
                </a:extLst>
              </a:tr>
              <a:tr h="193777"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Puerto Plata</a:t>
                      </a:r>
                    </a:p>
                  </a:txBody>
                  <a:tcPr marL="6091" marR="6091" marT="60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587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373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16,121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2,893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6091" marR="6091" marT="60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982178"/>
                  </a:ext>
                </a:extLst>
              </a:tr>
              <a:tr h="193777"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Cristóbal</a:t>
                      </a:r>
                    </a:p>
                  </a:txBody>
                  <a:tcPr marL="6091" marR="6091" marT="60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355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163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11,515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1,036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6091" marR="6091" marT="60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953363"/>
                  </a:ext>
                </a:extLst>
              </a:tr>
              <a:tr h="193777"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Fco de Macorís</a:t>
                      </a:r>
                    </a:p>
                  </a:txBody>
                  <a:tcPr marL="6091" marR="6091" marT="60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2,541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958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71,638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9,155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6091" marR="6091" marT="60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5821488"/>
                  </a:ext>
                </a:extLst>
              </a:tr>
              <a:tr h="193777"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Juan</a:t>
                      </a:r>
                    </a:p>
                  </a:txBody>
                  <a:tcPr marL="6091" marR="6091" marT="60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1,368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584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41,359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6,095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6091" marR="6091" marT="60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74364"/>
                  </a:ext>
                </a:extLst>
              </a:tr>
              <a:tr h="193777"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Pedro de Macorís</a:t>
                      </a:r>
                    </a:p>
                  </a:txBody>
                  <a:tcPr marL="6091" marR="6091" marT="60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279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154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7,955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1,391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6091" marR="6091" marT="60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673538"/>
                  </a:ext>
                </a:extLst>
              </a:tr>
              <a:tr h="193777"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Santiago</a:t>
                      </a:r>
                    </a:p>
                  </a:txBody>
                  <a:tcPr marL="6091" marR="6091" marT="60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2,816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1,053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75,654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10,100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6091" marR="6091" marT="60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940810"/>
                  </a:ext>
                </a:extLst>
              </a:tr>
              <a:tr h="203976"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Santo Domingo</a:t>
                      </a:r>
                    </a:p>
                  </a:txBody>
                  <a:tcPr marL="6091" marR="6091" marT="60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15,172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2,123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423,489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(96,441)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6091" marR="6091" marT="60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733427"/>
                  </a:ext>
                </a:extLst>
              </a:tr>
              <a:tr h="203976"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general</a:t>
                      </a:r>
                    </a:p>
                  </a:txBody>
                  <a:tcPr marL="6091" marR="6091" marT="60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29,944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9,160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833,496 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(31,355)</a:t>
                      </a:r>
                    </a:p>
                  </a:txBody>
                  <a:tcPr marL="6091" marR="6091" marT="6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6091" marR="6091" marT="60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362555"/>
                  </a:ext>
                </a:extLst>
              </a:tr>
              <a:tr h="16318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s-D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Fuente: Sistema Información Panel UASD, s14 eptiembre 2020</a:t>
                      </a:r>
                    </a:p>
                  </a:txBody>
                  <a:tcPr marL="6091" marR="6091" marT="60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D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D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D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1" marR="6091" marT="60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D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1" marR="6091" marT="60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D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1" marR="6091" marT="60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3383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5412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/>
          <p:nvPr/>
        </p:nvSpPr>
        <p:spPr>
          <a:xfrm>
            <a:off x="0" y="342884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5" name="Google Shape;105;p2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" name="Google Shape;107;p2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2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type="title"/>
          </p:nvPr>
        </p:nvSpPr>
        <p:spPr>
          <a:xfrm>
            <a:off x="175696" y="160664"/>
            <a:ext cx="3681351" cy="4101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venir"/>
              <a:buNone/>
            </a:pPr>
            <a:r>
              <a:rPr lang="es-DO" sz="2800">
                <a:solidFill>
                  <a:schemeClr val="lt1"/>
                </a:solidFill>
              </a:rPr>
              <a:t>ENCUESTA DE OPINIÓN A DOCENTES DE LA UASD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175696" y="5631329"/>
            <a:ext cx="36813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18 de Septiembre 2020</a:t>
            </a:r>
            <a:endParaRPr lang="es-DO" sz="1800"/>
          </a:p>
        </p:txBody>
      </p:sp>
      <p:sp>
        <p:nvSpPr>
          <p:cNvPr id="111" name="Google Shape;111;p2"/>
          <p:cNvSpPr txBox="1"/>
          <p:nvPr/>
        </p:nvSpPr>
        <p:spPr>
          <a:xfrm>
            <a:off x="4044953" y="10374"/>
            <a:ext cx="6495803" cy="830956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DO" sz="24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Resultado por escuelas del Proceso de Reinscripción de estudiantes en la UASD</a:t>
            </a:r>
            <a:endParaRPr lang="es-DO" sz="2400"/>
          </a:p>
        </p:txBody>
      </p:sp>
      <p:pic>
        <p:nvPicPr>
          <p:cNvPr id="112" name="Google Shape;112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24251" y="-17361"/>
            <a:ext cx="1166985" cy="100237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"/>
          <p:cNvSpPr txBox="1"/>
          <p:nvPr/>
        </p:nvSpPr>
        <p:spPr>
          <a:xfrm>
            <a:off x="285008" y="160664"/>
            <a:ext cx="304008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rPr>
              <a:t>Avances preliminares del Proceso de Encuesta</a:t>
            </a:r>
            <a:endParaRPr/>
          </a:p>
        </p:txBody>
      </p:sp>
      <p:pic>
        <p:nvPicPr>
          <p:cNvPr id="5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9534251B-70DA-4CF1-8572-1373658BA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400" y="879546"/>
            <a:ext cx="7945200" cy="587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637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/>
          <p:nvPr/>
        </p:nvSpPr>
        <p:spPr>
          <a:xfrm>
            <a:off x="0" y="342884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5" name="Google Shape;105;p2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" name="Google Shape;107;p2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2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type="title"/>
          </p:nvPr>
        </p:nvSpPr>
        <p:spPr>
          <a:xfrm>
            <a:off x="175696" y="160664"/>
            <a:ext cx="3681351" cy="4101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venir"/>
              <a:buNone/>
            </a:pPr>
            <a:r>
              <a:rPr lang="es-DO" sz="2800">
                <a:solidFill>
                  <a:schemeClr val="lt1"/>
                </a:solidFill>
              </a:rPr>
              <a:t>ENCUESTA DE OPINIÓN A DOCENTES DE LA UASD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175696" y="5631329"/>
            <a:ext cx="36813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18 de Septiembre 2020</a:t>
            </a:r>
            <a:endParaRPr lang="es-DO" sz="1800"/>
          </a:p>
        </p:txBody>
      </p:sp>
      <p:sp>
        <p:nvSpPr>
          <p:cNvPr id="111" name="Google Shape;111;p2"/>
          <p:cNvSpPr txBox="1"/>
          <p:nvPr/>
        </p:nvSpPr>
        <p:spPr>
          <a:xfrm>
            <a:off x="4044953" y="10374"/>
            <a:ext cx="6495803" cy="830956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24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Resultado por escuelas del Proceso de Reinscripción de estudiantes en la UASD</a:t>
            </a:r>
            <a:endParaRPr/>
          </a:p>
        </p:txBody>
      </p:sp>
      <p:pic>
        <p:nvPicPr>
          <p:cNvPr id="112" name="Google Shape;112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24251" y="-17361"/>
            <a:ext cx="1166985" cy="100237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"/>
          <p:cNvSpPr txBox="1"/>
          <p:nvPr/>
        </p:nvSpPr>
        <p:spPr>
          <a:xfrm>
            <a:off x="285008" y="160664"/>
            <a:ext cx="304008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rPr>
              <a:t>Avances preliminares del Proceso de Encuesta</a:t>
            </a:r>
            <a:endParaRPr/>
          </a:p>
        </p:txBody>
      </p:sp>
      <p:pic>
        <p:nvPicPr>
          <p:cNvPr id="3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BC19C80-2526-4CD1-A7AA-F64912602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2400" y="1062317"/>
            <a:ext cx="8101200" cy="580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26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/>
          <p:nvPr/>
        </p:nvSpPr>
        <p:spPr>
          <a:xfrm>
            <a:off x="0" y="342884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5" name="Google Shape;105;p2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" name="Google Shape;107;p2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2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type="title"/>
          </p:nvPr>
        </p:nvSpPr>
        <p:spPr>
          <a:xfrm>
            <a:off x="175696" y="160664"/>
            <a:ext cx="3681351" cy="4101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venir"/>
              <a:buNone/>
            </a:pPr>
            <a:r>
              <a:rPr lang="es-DO" sz="2800">
                <a:solidFill>
                  <a:schemeClr val="lt1"/>
                </a:solidFill>
              </a:rPr>
              <a:t>ENCUESTA DE OPINIÓN A DOCENTES DE LA UASD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175696" y="5631329"/>
            <a:ext cx="36813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18 de Septiembre 2020</a:t>
            </a:r>
            <a:endParaRPr lang="es-DO" sz="1800"/>
          </a:p>
        </p:txBody>
      </p:sp>
      <p:sp>
        <p:nvSpPr>
          <p:cNvPr id="111" name="Google Shape;111;p2"/>
          <p:cNvSpPr txBox="1"/>
          <p:nvPr/>
        </p:nvSpPr>
        <p:spPr>
          <a:xfrm>
            <a:off x="4044953" y="10374"/>
            <a:ext cx="6495803" cy="1200288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24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Resultado del Proceso de Reinscripción de estudiantes en la UASD. Escuelas con mayor promedio de estudiantes por sección</a:t>
            </a:r>
            <a:endParaRPr/>
          </a:p>
        </p:txBody>
      </p:sp>
      <p:pic>
        <p:nvPicPr>
          <p:cNvPr id="112" name="Google Shape;112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24251" y="-17361"/>
            <a:ext cx="1166985" cy="100237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"/>
          <p:cNvSpPr txBox="1"/>
          <p:nvPr/>
        </p:nvSpPr>
        <p:spPr>
          <a:xfrm>
            <a:off x="285008" y="160664"/>
            <a:ext cx="304008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rPr>
              <a:t>Avances preliminares del Proceso de Encuesta</a:t>
            </a:r>
            <a:endParaRPr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B474C694-7D1F-4B43-BBDA-5BBFC945FB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552359"/>
              </p:ext>
            </p:extLst>
          </p:nvPr>
        </p:nvGraphicFramePr>
        <p:xfrm>
          <a:off x="4213532" y="1814367"/>
          <a:ext cx="7873417" cy="4841339"/>
        </p:xfrm>
        <a:graphic>
          <a:graphicData uri="http://schemas.openxmlformats.org/drawingml/2006/table">
            <a:tbl>
              <a:tblPr/>
              <a:tblGrid>
                <a:gridCol w="3096192">
                  <a:extLst>
                    <a:ext uri="{9D8B030D-6E8A-4147-A177-3AD203B41FA5}">
                      <a16:colId xmlns:a16="http://schemas.microsoft.com/office/drawing/2014/main" val="2015210440"/>
                    </a:ext>
                  </a:extLst>
                </a:gridCol>
                <a:gridCol w="891977">
                  <a:extLst>
                    <a:ext uri="{9D8B030D-6E8A-4147-A177-3AD203B41FA5}">
                      <a16:colId xmlns:a16="http://schemas.microsoft.com/office/drawing/2014/main" val="1629012828"/>
                    </a:ext>
                  </a:extLst>
                </a:gridCol>
                <a:gridCol w="1003474">
                  <a:extLst>
                    <a:ext uri="{9D8B030D-6E8A-4147-A177-3AD203B41FA5}">
                      <a16:colId xmlns:a16="http://schemas.microsoft.com/office/drawing/2014/main" val="65863988"/>
                    </a:ext>
                  </a:extLst>
                </a:gridCol>
                <a:gridCol w="823364">
                  <a:extLst>
                    <a:ext uri="{9D8B030D-6E8A-4147-A177-3AD203B41FA5}">
                      <a16:colId xmlns:a16="http://schemas.microsoft.com/office/drawing/2014/main" val="2035334529"/>
                    </a:ext>
                  </a:extLst>
                </a:gridCol>
                <a:gridCol w="926284">
                  <a:extLst>
                    <a:ext uri="{9D8B030D-6E8A-4147-A177-3AD203B41FA5}">
                      <a16:colId xmlns:a16="http://schemas.microsoft.com/office/drawing/2014/main" val="165344662"/>
                    </a:ext>
                  </a:extLst>
                </a:gridCol>
                <a:gridCol w="1132126">
                  <a:extLst>
                    <a:ext uri="{9D8B030D-6E8A-4147-A177-3AD203B41FA5}">
                      <a16:colId xmlns:a16="http://schemas.microsoft.com/office/drawing/2014/main" val="3951260611"/>
                    </a:ext>
                  </a:extLst>
                </a:gridCol>
              </a:tblGrid>
              <a:tr h="977429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s-D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Cantidad de Cupos Inscritos y promedio Estudiantes por Sección UASD, según Escuelas con mayor promedio de estudiantes por sección,  Semestre 2020-20</a:t>
                      </a:r>
                    </a:p>
                  </a:txBody>
                  <a:tcPr marL="9127" marR="9127" marT="91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D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D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D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D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D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963323"/>
                  </a:ext>
                </a:extLst>
              </a:tr>
              <a:tr h="717799">
                <a:tc>
                  <a:txBody>
                    <a:bodyPr/>
                    <a:lstStyle/>
                    <a:p>
                      <a:pPr algn="ctr" fontAlgn="ctr"/>
                      <a:r>
                        <a:rPr lang="es-D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CAMPUS</a:t>
                      </a:r>
                    </a:p>
                  </a:txBody>
                  <a:tcPr marL="9127" marR="9127" marT="91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Suma de Total</a:t>
                      </a:r>
                    </a:p>
                  </a:txBody>
                  <a:tcPr marL="9127" marR="9127" marT="9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Cuenta de Cupos</a:t>
                      </a:r>
                    </a:p>
                  </a:txBody>
                  <a:tcPr marL="9127" marR="9127" marT="9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Suma de </a:t>
                      </a:r>
                      <a:r>
                        <a:rPr lang="es-DO" sz="11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Insc</a:t>
                      </a:r>
                    </a:p>
                  </a:txBody>
                  <a:tcPr marL="9127" marR="9127" marT="9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Suma de </a:t>
                      </a:r>
                      <a:r>
                        <a:rPr lang="es-DO" sz="11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Dispo</a:t>
                      </a:r>
                    </a:p>
                  </a:txBody>
                  <a:tcPr marL="9127" marR="9127" marT="9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CANTESTXSEC</a:t>
                      </a:r>
                    </a:p>
                  </a:txBody>
                  <a:tcPr marL="9127" marR="9127" marT="9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7957346"/>
                  </a:ext>
                </a:extLst>
              </a:tr>
              <a:tr h="320720">
                <a:tc>
                  <a:txBody>
                    <a:bodyPr/>
                    <a:lstStyle/>
                    <a:p>
                      <a:pPr algn="l" fontAlgn="b"/>
                      <a:r>
                        <a:rPr lang="es-D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Educación Infantil y Básica</a:t>
                      </a:r>
                    </a:p>
                  </a:txBody>
                  <a:tcPr marL="9127" marR="9127" marT="91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657</a:t>
                      </a:r>
                    </a:p>
                  </a:txBody>
                  <a:tcPr marL="9127" marR="9127" marT="91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272</a:t>
                      </a:r>
                    </a:p>
                  </a:txBody>
                  <a:tcPr marL="9127" marR="9127" marT="91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24724</a:t>
                      </a:r>
                    </a:p>
                  </a:txBody>
                  <a:tcPr marL="9127" marR="9127" marT="91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1484</a:t>
                      </a:r>
                    </a:p>
                  </a:txBody>
                  <a:tcPr marL="9127" marR="9127" marT="91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</a:t>
                      </a:r>
                    </a:p>
                  </a:txBody>
                  <a:tcPr marL="9127" marR="9127" marT="9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9353033"/>
                  </a:ext>
                </a:extLst>
              </a:tr>
              <a:tr h="320720">
                <a:tc>
                  <a:txBody>
                    <a:bodyPr/>
                    <a:lstStyle/>
                    <a:p>
                      <a:pPr algn="l" fontAlgn="b"/>
                      <a:r>
                        <a:rPr lang="es-D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Estadística</a:t>
                      </a:r>
                    </a:p>
                  </a:txBody>
                  <a:tcPr marL="9127" marR="9127" marT="91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339</a:t>
                      </a:r>
                    </a:p>
                  </a:txBody>
                  <a:tcPr marL="9127" marR="9127" marT="91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113</a:t>
                      </a:r>
                    </a:p>
                  </a:txBody>
                  <a:tcPr marL="9127" marR="9127" marT="91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13259</a:t>
                      </a:r>
                    </a:p>
                  </a:txBody>
                  <a:tcPr marL="9127" marR="9127" marT="91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204</a:t>
                      </a:r>
                    </a:p>
                  </a:txBody>
                  <a:tcPr marL="9127" marR="9127" marT="91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</a:t>
                      </a:r>
                    </a:p>
                  </a:txBody>
                  <a:tcPr marL="9127" marR="9127" marT="9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7170738"/>
                  </a:ext>
                </a:extLst>
              </a:tr>
              <a:tr h="320720">
                <a:tc>
                  <a:txBody>
                    <a:bodyPr/>
                    <a:lstStyle/>
                    <a:p>
                      <a:pPr algn="l" fontAlgn="b"/>
                      <a:r>
                        <a:rPr lang="es-D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Idiomas</a:t>
                      </a:r>
                    </a:p>
                  </a:txBody>
                  <a:tcPr marL="9127" marR="9127" marT="91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424</a:t>
                      </a:r>
                    </a:p>
                  </a:txBody>
                  <a:tcPr marL="9127" marR="9127" marT="91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230</a:t>
                      </a:r>
                    </a:p>
                  </a:txBody>
                  <a:tcPr marL="9127" marR="9127" marT="91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15469</a:t>
                      </a:r>
                    </a:p>
                  </a:txBody>
                  <a:tcPr marL="9127" marR="9127" marT="91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906</a:t>
                      </a:r>
                    </a:p>
                  </a:txBody>
                  <a:tcPr marL="9127" marR="9127" marT="91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</a:t>
                      </a:r>
                    </a:p>
                  </a:txBody>
                  <a:tcPr marL="9127" marR="9127" marT="9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813627"/>
                  </a:ext>
                </a:extLst>
              </a:tr>
              <a:tr h="320720">
                <a:tc>
                  <a:txBody>
                    <a:bodyPr/>
                    <a:lstStyle/>
                    <a:p>
                      <a:pPr algn="l" fontAlgn="b"/>
                      <a:r>
                        <a:rPr lang="es-D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Orientación Educativa y Psicopedagogía</a:t>
                      </a:r>
                    </a:p>
                  </a:txBody>
                  <a:tcPr marL="9127" marR="9127" marT="91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1166</a:t>
                      </a:r>
                    </a:p>
                  </a:txBody>
                  <a:tcPr marL="9127" marR="9127" marT="91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331</a:t>
                      </a:r>
                    </a:p>
                  </a:txBody>
                  <a:tcPr marL="9127" marR="9127" marT="91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41592</a:t>
                      </a:r>
                    </a:p>
                  </a:txBody>
                  <a:tcPr marL="9127" marR="9127" marT="91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7201</a:t>
                      </a:r>
                    </a:p>
                  </a:txBody>
                  <a:tcPr marL="9127" marR="9127" marT="91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</a:t>
                      </a:r>
                    </a:p>
                  </a:txBody>
                  <a:tcPr marL="9127" marR="9127" marT="9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519939"/>
                  </a:ext>
                </a:extLst>
              </a:tr>
              <a:tr h="320720">
                <a:tc>
                  <a:txBody>
                    <a:bodyPr/>
                    <a:lstStyle/>
                    <a:p>
                      <a:pPr algn="l" fontAlgn="b"/>
                      <a:r>
                        <a:rPr lang="es-D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Psicología</a:t>
                      </a:r>
                    </a:p>
                  </a:txBody>
                  <a:tcPr marL="9127" marR="9127" marT="91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1089</a:t>
                      </a:r>
                    </a:p>
                  </a:txBody>
                  <a:tcPr marL="9127" marR="9127" marT="91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463</a:t>
                      </a:r>
                    </a:p>
                  </a:txBody>
                  <a:tcPr marL="9127" marR="9127" marT="91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40505</a:t>
                      </a:r>
                    </a:p>
                  </a:txBody>
                  <a:tcPr marL="9127" marR="9127" marT="91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2244</a:t>
                      </a:r>
                    </a:p>
                  </a:txBody>
                  <a:tcPr marL="9127" marR="9127" marT="91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</a:t>
                      </a:r>
                    </a:p>
                  </a:txBody>
                  <a:tcPr marL="9127" marR="9127" marT="9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25911"/>
                  </a:ext>
                </a:extLst>
              </a:tr>
              <a:tr h="320720">
                <a:tc>
                  <a:txBody>
                    <a:bodyPr/>
                    <a:lstStyle/>
                    <a:p>
                      <a:pPr algn="l" fontAlgn="b"/>
                      <a:r>
                        <a:rPr lang="es-D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Teoría y Gestión Educativa</a:t>
                      </a:r>
                    </a:p>
                  </a:txBody>
                  <a:tcPr marL="9127" marR="9127" marT="91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680</a:t>
                      </a:r>
                    </a:p>
                  </a:txBody>
                  <a:tcPr marL="9127" marR="9127" marT="91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227</a:t>
                      </a:r>
                    </a:p>
                  </a:txBody>
                  <a:tcPr marL="9127" marR="9127" marT="91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24564</a:t>
                      </a:r>
                    </a:p>
                  </a:txBody>
                  <a:tcPr marL="9127" marR="9127" marT="91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1904</a:t>
                      </a:r>
                    </a:p>
                  </a:txBody>
                  <a:tcPr marL="9127" marR="9127" marT="91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</a:t>
                      </a:r>
                    </a:p>
                  </a:txBody>
                  <a:tcPr marL="9127" marR="9127" marT="9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3923092"/>
                  </a:ext>
                </a:extLst>
              </a:tr>
              <a:tr h="320720">
                <a:tc>
                  <a:txBody>
                    <a:bodyPr/>
                    <a:lstStyle/>
                    <a:p>
                      <a:pPr algn="l" fontAlgn="b"/>
                      <a:r>
                        <a:rPr lang="es-D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Historia y Antropología</a:t>
                      </a:r>
                    </a:p>
                  </a:txBody>
                  <a:tcPr marL="9127" marR="9127" marT="91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733</a:t>
                      </a:r>
                    </a:p>
                  </a:txBody>
                  <a:tcPr marL="9127" marR="9127" marT="91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172</a:t>
                      </a:r>
                    </a:p>
                  </a:txBody>
                  <a:tcPr marL="9127" marR="9127" marT="91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29663</a:t>
                      </a:r>
                    </a:p>
                  </a:txBody>
                  <a:tcPr marL="9127" marR="9127" marT="91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1307</a:t>
                      </a:r>
                    </a:p>
                  </a:txBody>
                  <a:tcPr marL="9127" marR="9127" marT="91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1100" b="0" i="0" u="none" strike="noStrike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9127" marR="9127" marT="9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643754"/>
                  </a:ext>
                </a:extLst>
              </a:tr>
              <a:tr h="320720">
                <a:tc>
                  <a:txBody>
                    <a:bodyPr/>
                    <a:lstStyle/>
                    <a:p>
                      <a:pPr algn="l" fontAlgn="b"/>
                      <a:r>
                        <a:rPr lang="es-D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Matemáticas</a:t>
                      </a:r>
                    </a:p>
                  </a:txBody>
                  <a:tcPr marL="9127" marR="9127" marT="91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1007</a:t>
                      </a:r>
                    </a:p>
                  </a:txBody>
                  <a:tcPr marL="9127" marR="9127" marT="91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9127" marR="9127" marT="91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41433</a:t>
                      </a:r>
                    </a:p>
                  </a:txBody>
                  <a:tcPr marL="9127" marR="9127" marT="91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1582</a:t>
                      </a:r>
                    </a:p>
                  </a:txBody>
                  <a:tcPr marL="9127" marR="9127" marT="91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1100" b="0" i="0" u="none" strike="noStrike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41</a:t>
                      </a:r>
                    </a:p>
                  </a:txBody>
                  <a:tcPr marL="9127" marR="9127" marT="9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35344"/>
                  </a:ext>
                </a:extLst>
              </a:tr>
              <a:tr h="335993">
                <a:tc>
                  <a:txBody>
                    <a:bodyPr/>
                    <a:lstStyle/>
                    <a:p>
                      <a:pPr algn="l" fontAlgn="b"/>
                      <a:r>
                        <a:rPr lang="es-D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Sociología</a:t>
                      </a:r>
                    </a:p>
                  </a:txBody>
                  <a:tcPr marL="9127" marR="9127" marT="91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620</a:t>
                      </a:r>
                    </a:p>
                  </a:txBody>
                  <a:tcPr marL="9127" marR="9127" marT="91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105</a:t>
                      </a:r>
                    </a:p>
                  </a:txBody>
                  <a:tcPr marL="9127" marR="9127" marT="91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26206</a:t>
                      </a:r>
                    </a:p>
                  </a:txBody>
                  <a:tcPr marL="9127" marR="9127" marT="91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483</a:t>
                      </a:r>
                    </a:p>
                  </a:txBody>
                  <a:tcPr marL="9127" marR="9127" marT="91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1100" b="0" i="0" u="none" strike="noStrike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42</a:t>
                      </a:r>
                    </a:p>
                  </a:txBody>
                  <a:tcPr marL="9127" marR="9127" marT="91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4660858"/>
                  </a:ext>
                </a:extLst>
              </a:tr>
              <a:tr h="24435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s-D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Fuente: Sistema Información Panel UASD, s14 </a:t>
                      </a:r>
                      <a:r>
                        <a:rPr lang="es-DO" sz="11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eptiembre</a:t>
                      </a:r>
                      <a:r>
                        <a:rPr lang="es-D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2020</a:t>
                      </a:r>
                    </a:p>
                  </a:txBody>
                  <a:tcPr marL="9127" marR="9127" marT="91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D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D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D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7" marR="9127" marT="91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D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7" marR="9127" marT="91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D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7" marR="9127" marT="91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66526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6479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/>
          <p:nvPr/>
        </p:nvSpPr>
        <p:spPr>
          <a:xfrm>
            <a:off x="0" y="342884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5" name="Google Shape;105;p2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" name="Google Shape;107;p2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2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type="title"/>
          </p:nvPr>
        </p:nvSpPr>
        <p:spPr>
          <a:xfrm>
            <a:off x="175696" y="160664"/>
            <a:ext cx="3681351" cy="4101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venir"/>
              <a:buNone/>
            </a:pPr>
            <a:r>
              <a:rPr lang="es-DO" sz="2800">
                <a:solidFill>
                  <a:schemeClr val="lt1"/>
                </a:solidFill>
              </a:rPr>
              <a:t>ENCUESTA DE OPINIÓN A DOCENTES DE LA UASD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175696" y="5631329"/>
            <a:ext cx="36813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18 de Septiembre 2020</a:t>
            </a:r>
            <a:endParaRPr lang="es-DO" sz="1800"/>
          </a:p>
        </p:txBody>
      </p:sp>
      <p:sp>
        <p:nvSpPr>
          <p:cNvPr id="111" name="Google Shape;111;p2"/>
          <p:cNvSpPr txBox="1"/>
          <p:nvPr/>
        </p:nvSpPr>
        <p:spPr>
          <a:xfrm>
            <a:off x="4044953" y="10374"/>
            <a:ext cx="6495803" cy="1200288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24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Resultado del Proceso de Reinscripción de estudiantes en la UASD. Escuelas con mayor promedio de estudiantes por sección</a:t>
            </a:r>
            <a:endParaRPr/>
          </a:p>
        </p:txBody>
      </p:sp>
      <p:pic>
        <p:nvPicPr>
          <p:cNvPr id="112" name="Google Shape;112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24251" y="-17361"/>
            <a:ext cx="1166985" cy="100237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"/>
          <p:cNvSpPr txBox="1"/>
          <p:nvPr/>
        </p:nvSpPr>
        <p:spPr>
          <a:xfrm>
            <a:off x="285008" y="160664"/>
            <a:ext cx="304008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rPr>
              <a:t>Avances preliminares del Proceso de Encuesta</a:t>
            </a:r>
            <a:endParaRPr/>
          </a:p>
        </p:txBody>
      </p:sp>
      <p:pic>
        <p:nvPicPr>
          <p:cNvPr id="5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A153B5A4-9B28-4E36-8DB7-45DA13D86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0269" y="1303850"/>
            <a:ext cx="8138381" cy="554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20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/>
          <p:nvPr/>
        </p:nvSpPr>
        <p:spPr>
          <a:xfrm>
            <a:off x="0" y="342884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5" name="Google Shape;105;p2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" name="Google Shape;107;p2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2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type="title"/>
          </p:nvPr>
        </p:nvSpPr>
        <p:spPr>
          <a:xfrm>
            <a:off x="175696" y="160664"/>
            <a:ext cx="3681351" cy="4101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venir"/>
              <a:buNone/>
            </a:pPr>
            <a:r>
              <a:rPr lang="es-DO" sz="2800">
                <a:solidFill>
                  <a:schemeClr val="lt1"/>
                </a:solidFill>
              </a:rPr>
              <a:t>ENCUESTA DE OPINIÓN A DOCENTES DE LA UASD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175696" y="5631329"/>
            <a:ext cx="36813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18 de Septiembre 2020</a:t>
            </a:r>
            <a:endParaRPr lang="es-DO" sz="1800"/>
          </a:p>
        </p:txBody>
      </p:sp>
      <p:sp>
        <p:nvSpPr>
          <p:cNvPr id="111" name="Google Shape;111;p2"/>
          <p:cNvSpPr txBox="1"/>
          <p:nvPr/>
        </p:nvSpPr>
        <p:spPr>
          <a:xfrm>
            <a:off x="4044953" y="10374"/>
            <a:ext cx="6495803" cy="1200288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24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Resultado del Proceso de Reinscripción de estudiantes en la UASD. Escuelas con mayor promedio de estudiantes por sección</a:t>
            </a:r>
            <a:endParaRPr/>
          </a:p>
        </p:txBody>
      </p:sp>
      <p:pic>
        <p:nvPicPr>
          <p:cNvPr id="112" name="Google Shape;112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24251" y="-17361"/>
            <a:ext cx="1166985" cy="100237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"/>
          <p:cNvSpPr txBox="1"/>
          <p:nvPr/>
        </p:nvSpPr>
        <p:spPr>
          <a:xfrm>
            <a:off x="285008" y="160664"/>
            <a:ext cx="304008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rPr>
              <a:t>Avances preliminares del Proceso de Encuesta</a:t>
            </a:r>
            <a:endParaRPr/>
          </a:p>
        </p:txBody>
      </p:sp>
      <p:pic>
        <p:nvPicPr>
          <p:cNvPr id="2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7B2048A-9C3D-4D9B-B63A-A230850E4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2633" y="1314918"/>
            <a:ext cx="8027141" cy="547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321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/>
          <p:nvPr/>
        </p:nvSpPr>
        <p:spPr>
          <a:xfrm>
            <a:off x="0" y="342884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en-US" sz="1800">
              <a:solidFill>
                <a:schemeClr val="lt1"/>
              </a:solidFill>
              <a:latin typeface="Avenir"/>
              <a:ea typeface="Avenir"/>
              <a:cs typeface="Avenir"/>
            </a:endParaRPr>
          </a:p>
        </p:txBody>
      </p:sp>
      <p:sp>
        <p:nvSpPr>
          <p:cNvPr id="105" name="Google Shape;105;p2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" name="Google Shape;107;p2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2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type="title"/>
          </p:nvPr>
        </p:nvSpPr>
        <p:spPr>
          <a:xfrm>
            <a:off x="175696" y="160664"/>
            <a:ext cx="3681351" cy="4101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venir"/>
              <a:buNone/>
            </a:pPr>
            <a:r>
              <a:rPr lang="es-DO" sz="2800">
                <a:solidFill>
                  <a:schemeClr val="lt1"/>
                </a:solidFill>
              </a:rPr>
              <a:t>ENCUESTA DE OPINIÓN A DOCENTES DE LA UASD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175696" y="5631329"/>
            <a:ext cx="36813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18 de Septiembre 2020</a:t>
            </a:r>
            <a:endParaRPr lang="es-DO" sz="1800"/>
          </a:p>
        </p:txBody>
      </p:sp>
      <p:sp>
        <p:nvSpPr>
          <p:cNvPr id="111" name="Google Shape;111;p2"/>
          <p:cNvSpPr txBox="1"/>
          <p:nvPr/>
        </p:nvSpPr>
        <p:spPr>
          <a:xfrm>
            <a:off x="4044953" y="10374"/>
            <a:ext cx="6495803" cy="830956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DO" sz="2400" b="1">
                <a:solidFill>
                  <a:schemeClr val="lt1"/>
                </a:solidFill>
                <a:latin typeface="Avenir"/>
                <a:cs typeface="Avenir"/>
                <a:sym typeface="Avenir"/>
              </a:rPr>
              <a:t>TRES INDICADORES DEL PERFIL DEL DOCENTE DE LA UASD</a:t>
            </a:r>
            <a:endParaRPr lang="en-US"/>
          </a:p>
        </p:txBody>
      </p:sp>
      <p:pic>
        <p:nvPicPr>
          <p:cNvPr id="112" name="Google Shape;112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24251" y="-17361"/>
            <a:ext cx="1166985" cy="100237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"/>
          <p:cNvSpPr txBox="1"/>
          <p:nvPr/>
        </p:nvSpPr>
        <p:spPr>
          <a:xfrm>
            <a:off x="285008" y="160664"/>
            <a:ext cx="304008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rPr>
              <a:t>Avances preliminares del Proceso de Encuesta</a:t>
            </a:r>
            <a:endParaRPr/>
          </a:p>
        </p:txBody>
      </p:sp>
      <p:pic>
        <p:nvPicPr>
          <p:cNvPr id="3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67EFA69-5560-4D05-8DB7-AA2B06862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306" y="876414"/>
            <a:ext cx="6970352" cy="3097279"/>
          </a:xfrm>
          <a:prstGeom prst="rect">
            <a:avLst/>
          </a:prstGeom>
        </p:spPr>
      </p:pic>
      <p:pic>
        <p:nvPicPr>
          <p:cNvPr id="5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18B43EA4-3B4A-4BAC-9349-2F2940A376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6810" y="4068507"/>
            <a:ext cx="4845650" cy="286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19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1" name="Google Shape;91;p1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2" name="Google Shape;92;p1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3" name="Google Shape;93;p1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4" name="Google Shape;94;p1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5" name="Google Shape;95;p1"/>
          <p:cNvSpPr txBox="1">
            <a:spLocks noGrp="1"/>
          </p:cNvSpPr>
          <p:nvPr>
            <p:ph type="title"/>
          </p:nvPr>
        </p:nvSpPr>
        <p:spPr>
          <a:xfrm>
            <a:off x="175696" y="160664"/>
            <a:ext cx="3681351" cy="4101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venir"/>
              <a:buNone/>
            </a:pPr>
            <a:r>
              <a:rPr lang="es-DO" sz="2800">
                <a:solidFill>
                  <a:schemeClr val="lt1"/>
                </a:solidFill>
              </a:rPr>
              <a:t>ENCUESTA DE OPINIÓN A DOCENTES DE LA UASD</a:t>
            </a:r>
            <a:endParaRPr/>
          </a:p>
        </p:txBody>
      </p:sp>
      <p:sp>
        <p:nvSpPr>
          <p:cNvPr id="96" name="Google Shape;96;p1"/>
          <p:cNvSpPr txBox="1"/>
          <p:nvPr/>
        </p:nvSpPr>
        <p:spPr>
          <a:xfrm>
            <a:off x="285008" y="5631329"/>
            <a:ext cx="357204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</a:t>
            </a:r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8</a:t>
            </a:r>
            <a:r>
              <a:rPr lang="es-DO"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de Septiembre 2020</a:t>
            </a:r>
            <a:endParaRPr/>
          </a:p>
        </p:txBody>
      </p:sp>
      <p:sp>
        <p:nvSpPr>
          <p:cNvPr id="97" name="Google Shape;97;p1"/>
          <p:cNvSpPr txBox="1"/>
          <p:nvPr/>
        </p:nvSpPr>
        <p:spPr>
          <a:xfrm>
            <a:off x="4659088" y="483829"/>
            <a:ext cx="6495803" cy="307736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Google Shape;98;p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205634" y="1594108"/>
            <a:ext cx="5638835" cy="4843463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"/>
          <p:cNvSpPr txBox="1"/>
          <p:nvPr/>
        </p:nvSpPr>
        <p:spPr>
          <a:xfrm>
            <a:off x="285008" y="160664"/>
            <a:ext cx="304008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rPr>
              <a:t>Avances preliminares del Proceso de Encuesta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931453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/>
          <p:nvPr/>
        </p:nvSpPr>
        <p:spPr>
          <a:xfrm>
            <a:off x="0" y="342884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en-US" sz="1800">
              <a:solidFill>
                <a:schemeClr val="lt1"/>
              </a:solidFill>
              <a:latin typeface="Avenir"/>
              <a:ea typeface="Avenir"/>
              <a:cs typeface="Avenir"/>
            </a:endParaRPr>
          </a:p>
        </p:txBody>
      </p:sp>
      <p:sp>
        <p:nvSpPr>
          <p:cNvPr id="105" name="Google Shape;105;p2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" name="Google Shape;107;p2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2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type="title"/>
          </p:nvPr>
        </p:nvSpPr>
        <p:spPr>
          <a:xfrm>
            <a:off x="175696" y="160664"/>
            <a:ext cx="3258636" cy="321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venir"/>
              <a:buNone/>
            </a:pPr>
            <a:r>
              <a:rPr lang="es-DO" sz="2800">
                <a:solidFill>
                  <a:schemeClr val="lt1"/>
                </a:solidFill>
              </a:rPr>
              <a:t>ENCUESTA DE OPINIÓN A DOCENTES DE LA UASD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175696" y="5631329"/>
            <a:ext cx="36813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18 de Septiembre 2020</a:t>
            </a:r>
            <a:endParaRPr lang="es-DO" sz="1800"/>
          </a:p>
        </p:txBody>
      </p:sp>
      <p:sp>
        <p:nvSpPr>
          <p:cNvPr id="111" name="Google Shape;111;p2"/>
          <p:cNvSpPr txBox="1"/>
          <p:nvPr/>
        </p:nvSpPr>
        <p:spPr>
          <a:xfrm>
            <a:off x="3967084" y="-206546"/>
            <a:ext cx="6495803" cy="830956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DO" sz="2400" b="1">
                <a:solidFill>
                  <a:schemeClr val="lt1"/>
                </a:solidFill>
                <a:latin typeface="Avenir"/>
                <a:cs typeface="Avenir"/>
                <a:sym typeface="Avenir"/>
              </a:rPr>
              <a:t>TRES INDICADORES DEL PERFIL DEL DOCENTE DE LA UASD</a:t>
            </a:r>
            <a:endParaRPr lang="en-US"/>
          </a:p>
        </p:txBody>
      </p:sp>
      <p:pic>
        <p:nvPicPr>
          <p:cNvPr id="112" name="Google Shape;112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24251" y="-17361"/>
            <a:ext cx="1166985" cy="100237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"/>
          <p:cNvSpPr txBox="1"/>
          <p:nvPr/>
        </p:nvSpPr>
        <p:spPr>
          <a:xfrm>
            <a:off x="285008" y="160664"/>
            <a:ext cx="304008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rPr>
              <a:t>Avances preliminares del Proceso de Encuesta</a:t>
            </a:r>
            <a:endParaRPr/>
          </a:p>
        </p:txBody>
      </p:sp>
      <p:pic>
        <p:nvPicPr>
          <p:cNvPr id="2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76DAA563-E99D-4909-9B3E-7A5351BD1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547" y="1174874"/>
            <a:ext cx="6258410" cy="3573829"/>
          </a:xfrm>
          <a:prstGeom prst="rect">
            <a:avLst/>
          </a:prstGeom>
        </p:spPr>
      </p:pic>
      <p:pic>
        <p:nvPicPr>
          <p:cNvPr id="4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FC4FAC1-81B8-48A2-B40F-B2294FC4AB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7" y="3856724"/>
            <a:ext cx="5857944" cy="310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802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/>
          <p:nvPr/>
        </p:nvSpPr>
        <p:spPr>
          <a:xfrm>
            <a:off x="0" y="342884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en-US" sz="1800">
              <a:solidFill>
                <a:schemeClr val="lt1"/>
              </a:solidFill>
              <a:latin typeface="Avenir"/>
              <a:ea typeface="Avenir"/>
              <a:cs typeface="Avenir"/>
            </a:endParaRPr>
          </a:p>
        </p:txBody>
      </p:sp>
      <p:sp>
        <p:nvSpPr>
          <p:cNvPr id="105" name="Google Shape;105;p2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" name="Google Shape;107;p2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2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type="title"/>
          </p:nvPr>
        </p:nvSpPr>
        <p:spPr>
          <a:xfrm>
            <a:off x="175696" y="160664"/>
            <a:ext cx="3258636" cy="321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venir"/>
              <a:buNone/>
            </a:pPr>
            <a:r>
              <a:rPr lang="es-DO" sz="2800">
                <a:solidFill>
                  <a:schemeClr val="lt1"/>
                </a:solidFill>
              </a:rPr>
              <a:t>ENCUESTA DE OPINIÓN A DOCENTES DE LA UASD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175696" y="5631329"/>
            <a:ext cx="36813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18 de Septiembre 2020</a:t>
            </a:r>
            <a:endParaRPr lang="es-DO" sz="1800"/>
          </a:p>
        </p:txBody>
      </p:sp>
      <p:sp>
        <p:nvSpPr>
          <p:cNvPr id="111" name="Google Shape;111;p2"/>
          <p:cNvSpPr txBox="1"/>
          <p:nvPr/>
        </p:nvSpPr>
        <p:spPr>
          <a:xfrm>
            <a:off x="3967084" y="-206546"/>
            <a:ext cx="6729408" cy="830956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DO" sz="2400" b="1">
                <a:solidFill>
                  <a:schemeClr val="lt1"/>
                </a:solidFill>
                <a:latin typeface="Avenir"/>
                <a:cs typeface="Avenir"/>
                <a:sym typeface="Avenir"/>
              </a:rPr>
              <a:t>TRES INDICADORES DEL PERFIL DEL DOCENTE DE LA UASD</a:t>
            </a:r>
            <a:endParaRPr lang="en-US"/>
          </a:p>
        </p:txBody>
      </p:sp>
      <p:pic>
        <p:nvPicPr>
          <p:cNvPr id="112" name="Google Shape;112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24251" y="-17361"/>
            <a:ext cx="1166985" cy="100237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"/>
          <p:cNvSpPr txBox="1"/>
          <p:nvPr/>
        </p:nvSpPr>
        <p:spPr>
          <a:xfrm>
            <a:off x="285008" y="160664"/>
            <a:ext cx="304008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rPr>
              <a:t>Avances preliminares del Proceso de Encuesta</a:t>
            </a:r>
            <a:endParaRPr/>
          </a:p>
        </p:txBody>
      </p:sp>
      <p:pic>
        <p:nvPicPr>
          <p:cNvPr id="6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4ACCDD-60BC-45C9-BDF1-BBD6665BC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5292" y="619419"/>
            <a:ext cx="6158294" cy="3093997"/>
          </a:xfrm>
          <a:prstGeom prst="rect">
            <a:avLst/>
          </a:prstGeom>
        </p:spPr>
      </p:pic>
      <p:pic>
        <p:nvPicPr>
          <p:cNvPr id="8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0F0B78A-BB62-40C5-9340-8333B27C1D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6926" y="3770027"/>
            <a:ext cx="4823405" cy="301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8717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/>
          <p:nvPr/>
        </p:nvSpPr>
        <p:spPr>
          <a:xfrm>
            <a:off x="-12018" y="313401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en-US" sz="1800">
              <a:solidFill>
                <a:schemeClr val="lt1"/>
              </a:solidFill>
              <a:latin typeface="Avenir"/>
              <a:ea typeface="Avenir"/>
              <a:cs typeface="Avenir"/>
            </a:endParaRPr>
          </a:p>
        </p:txBody>
      </p:sp>
      <p:sp>
        <p:nvSpPr>
          <p:cNvPr id="105" name="Google Shape;105;p2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" name="Google Shape;107;p2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2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type="title"/>
          </p:nvPr>
        </p:nvSpPr>
        <p:spPr>
          <a:xfrm>
            <a:off x="175696" y="160664"/>
            <a:ext cx="3258636" cy="321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venir"/>
              <a:buNone/>
            </a:pPr>
            <a:r>
              <a:rPr lang="es-DO" sz="2800">
                <a:solidFill>
                  <a:schemeClr val="lt1"/>
                </a:solidFill>
              </a:rPr>
              <a:t>ENCUESTA DE OPINIÓN A DOCENTES DE LA UASD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175696" y="5631329"/>
            <a:ext cx="36813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18 de Septiembre 2020</a:t>
            </a:r>
            <a:endParaRPr lang="es-DO" sz="1800"/>
          </a:p>
        </p:txBody>
      </p:sp>
      <p:sp>
        <p:nvSpPr>
          <p:cNvPr id="111" name="Google Shape;111;p2"/>
          <p:cNvSpPr txBox="1"/>
          <p:nvPr/>
        </p:nvSpPr>
        <p:spPr>
          <a:xfrm>
            <a:off x="8618182" y="313401"/>
            <a:ext cx="2259137" cy="738623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DO" b="1" dirty="0">
                <a:solidFill>
                  <a:schemeClr val="lt1"/>
                </a:solidFill>
                <a:latin typeface="Avenir"/>
                <a:cs typeface="Avenir"/>
                <a:sym typeface="Avenir"/>
              </a:rPr>
              <a:t>TRES INDICADORES DEL PERFIL DEL DOCENTE DE LA UASD</a:t>
            </a:r>
            <a:endParaRPr lang="en-US" dirty="0"/>
          </a:p>
        </p:txBody>
      </p:sp>
      <p:pic>
        <p:nvPicPr>
          <p:cNvPr id="112" name="Google Shape;112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24251" y="-17361"/>
            <a:ext cx="1166985" cy="100237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"/>
          <p:cNvSpPr txBox="1"/>
          <p:nvPr/>
        </p:nvSpPr>
        <p:spPr>
          <a:xfrm>
            <a:off x="285008" y="160664"/>
            <a:ext cx="304008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rPr>
              <a:t>Avances preliminares del Proceso de Encuesta</a:t>
            </a:r>
            <a:endParaRPr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D6B8003-CBEB-43E8-BB33-609E38CD5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415" y="456771"/>
            <a:ext cx="436245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480124C-7B61-4D4C-95F0-393B1DC2A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302" y="3426117"/>
            <a:ext cx="2600325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400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/>
          <p:nvPr/>
        </p:nvSpPr>
        <p:spPr>
          <a:xfrm>
            <a:off x="10353402" y="2093023"/>
            <a:ext cx="1353787" cy="38902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5" name="Google Shape;105;p2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" name="Google Shape;107;p2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2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type="title"/>
          </p:nvPr>
        </p:nvSpPr>
        <p:spPr>
          <a:xfrm>
            <a:off x="175696" y="160664"/>
            <a:ext cx="3681351" cy="4101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venir"/>
              <a:buNone/>
            </a:pPr>
            <a:r>
              <a:rPr lang="es-DO" sz="2800">
                <a:solidFill>
                  <a:schemeClr val="lt1"/>
                </a:solidFill>
              </a:rPr>
              <a:t>ENCUESTA DE OPINIÓN A DOCENTES DE LA UASD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175696" y="5631329"/>
            <a:ext cx="36813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18 de Septiembre 2020</a:t>
            </a:r>
            <a:endParaRPr lang="es-DO" sz="1800"/>
          </a:p>
        </p:txBody>
      </p:sp>
      <p:sp>
        <p:nvSpPr>
          <p:cNvPr id="111" name="Google Shape;111;p2"/>
          <p:cNvSpPr txBox="1"/>
          <p:nvPr/>
        </p:nvSpPr>
        <p:spPr>
          <a:xfrm>
            <a:off x="4044953" y="10374"/>
            <a:ext cx="6495803" cy="64629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Resultados Preliminares de la Encuesta al Docente de la UASD. Captura data del 11 al 15 de septiembre 2020</a:t>
            </a:r>
            <a:endParaRPr sz="1100"/>
          </a:p>
        </p:txBody>
      </p:sp>
      <p:pic>
        <p:nvPicPr>
          <p:cNvPr id="112" name="Google Shape;112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24251" y="-17361"/>
            <a:ext cx="1166985" cy="100237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"/>
          <p:cNvSpPr txBox="1"/>
          <p:nvPr/>
        </p:nvSpPr>
        <p:spPr>
          <a:xfrm>
            <a:off x="285008" y="160664"/>
            <a:ext cx="304008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rPr>
              <a:t>Avances preliminares del Proceso de Encuesta</a:t>
            </a:r>
            <a:endParaRPr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F8FE836-C85C-B940-A414-1DE13054CCBB}"/>
              </a:ext>
            </a:extLst>
          </p:cNvPr>
          <p:cNvSpPr txBox="1"/>
          <p:nvPr/>
        </p:nvSpPr>
        <p:spPr>
          <a:xfrm>
            <a:off x="5782028" y="2409414"/>
            <a:ext cx="4584511" cy="10772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DO" sz="3200"/>
              <a:t>RESULTADOS DE LA ENCUESTA</a:t>
            </a:r>
          </a:p>
        </p:txBody>
      </p:sp>
    </p:spTree>
    <p:extLst>
      <p:ext uri="{BB962C8B-B14F-4D97-AF65-F5344CB8AC3E}">
        <p14:creationId xmlns:p14="http://schemas.microsoft.com/office/powerpoint/2010/main" val="26649537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/>
          <p:nvPr/>
        </p:nvSpPr>
        <p:spPr>
          <a:xfrm>
            <a:off x="10353402" y="2093023"/>
            <a:ext cx="1353787" cy="38902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5" name="Google Shape;105;p2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" name="Google Shape;107;p2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2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type="title"/>
          </p:nvPr>
        </p:nvSpPr>
        <p:spPr>
          <a:xfrm>
            <a:off x="175696" y="160664"/>
            <a:ext cx="3681351" cy="4101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venir"/>
              <a:buNone/>
            </a:pPr>
            <a:r>
              <a:rPr lang="es-DO" sz="2800">
                <a:solidFill>
                  <a:schemeClr val="lt1"/>
                </a:solidFill>
              </a:rPr>
              <a:t>ENCUESTA DE OPINIÓN A DOCENTES DE LA UASD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175696" y="5631329"/>
            <a:ext cx="36813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18 de Septiembre 2020</a:t>
            </a:r>
            <a:endParaRPr lang="es-DO" sz="1800"/>
          </a:p>
        </p:txBody>
      </p:sp>
      <p:sp>
        <p:nvSpPr>
          <p:cNvPr id="111" name="Google Shape;111;p2"/>
          <p:cNvSpPr txBox="1"/>
          <p:nvPr/>
        </p:nvSpPr>
        <p:spPr>
          <a:xfrm>
            <a:off x="4044953" y="10374"/>
            <a:ext cx="6495803" cy="64629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Resultados Preliminares de la Encuesta al Docente de la UASD. Captura data del 11 al 15 de septiembre 2020</a:t>
            </a:r>
            <a:endParaRPr sz="1100"/>
          </a:p>
        </p:txBody>
      </p:sp>
      <p:pic>
        <p:nvPicPr>
          <p:cNvPr id="112" name="Google Shape;112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24251" y="-17361"/>
            <a:ext cx="1166985" cy="100237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"/>
          <p:cNvSpPr txBox="1"/>
          <p:nvPr/>
        </p:nvSpPr>
        <p:spPr>
          <a:xfrm>
            <a:off x="285008" y="160664"/>
            <a:ext cx="304008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rPr>
              <a:t>Avances preliminares del Proceso de Encuesta</a:t>
            </a:r>
            <a:endParaRPr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F8FE836-C85C-B940-A414-1DE13054CCBB}"/>
              </a:ext>
            </a:extLst>
          </p:cNvPr>
          <p:cNvSpPr txBox="1"/>
          <p:nvPr/>
        </p:nvSpPr>
        <p:spPr>
          <a:xfrm>
            <a:off x="4213532" y="952158"/>
            <a:ext cx="3538847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DO" sz="2000"/>
              <a:t>Sexo del Docente</a:t>
            </a:r>
          </a:p>
        </p:txBody>
      </p:sp>
      <p:pic>
        <p:nvPicPr>
          <p:cNvPr id="3" name="Imagen 3">
            <a:extLst>
              <a:ext uri="{FF2B5EF4-FFF2-40B4-BE49-F238E27FC236}">
                <a16:creationId xmlns:a16="http://schemas.microsoft.com/office/drawing/2014/main" id="{68B86BDF-4FEE-438C-BF7E-BF1999AC6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058" y="1422935"/>
            <a:ext cx="5239752" cy="3149867"/>
          </a:xfrm>
          <a:prstGeom prst="rect">
            <a:avLst/>
          </a:prstGeom>
        </p:spPr>
      </p:pic>
      <p:pic>
        <p:nvPicPr>
          <p:cNvPr id="7" name="Imagen 7" descr="Captura de pantalla de un celular con letras&#10;&#10;Descripción generada automáticamente">
            <a:extLst>
              <a:ext uri="{FF2B5EF4-FFF2-40B4-BE49-F238E27FC236}">
                <a16:creationId xmlns:a16="http://schemas.microsoft.com/office/drawing/2014/main" id="{BB229F4D-4F02-477A-905F-7CCC997481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0376" y="4410008"/>
            <a:ext cx="4818646" cy="210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302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" name="Google Shape;107;p2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2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type="title"/>
          </p:nvPr>
        </p:nvSpPr>
        <p:spPr>
          <a:xfrm>
            <a:off x="175696" y="160664"/>
            <a:ext cx="3681351" cy="4101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venir"/>
              <a:buNone/>
            </a:pPr>
            <a:r>
              <a:rPr lang="es-DO" sz="2800">
                <a:solidFill>
                  <a:schemeClr val="lt1"/>
                </a:solidFill>
              </a:rPr>
              <a:t>ENCUESTA DE OPINIÓN A DOCENTES DE LA UASD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175696" y="5631329"/>
            <a:ext cx="36813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18 de Septiembre 2020</a:t>
            </a:r>
            <a:endParaRPr lang="es-DO" sz="1800"/>
          </a:p>
        </p:txBody>
      </p:sp>
      <p:sp>
        <p:nvSpPr>
          <p:cNvPr id="111" name="Google Shape;111;p2"/>
          <p:cNvSpPr txBox="1"/>
          <p:nvPr/>
        </p:nvSpPr>
        <p:spPr>
          <a:xfrm>
            <a:off x="4044953" y="10374"/>
            <a:ext cx="6495803" cy="64629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Resultados Preliminares de la Encuesta al Docente de la UASD. Captura data del 11 al 15 de septiembre 2020</a:t>
            </a:r>
            <a:endParaRPr sz="1100"/>
          </a:p>
        </p:txBody>
      </p:sp>
      <p:pic>
        <p:nvPicPr>
          <p:cNvPr id="112" name="Google Shape;112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24251" y="-17361"/>
            <a:ext cx="1166985" cy="100237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"/>
          <p:cNvSpPr txBox="1"/>
          <p:nvPr/>
        </p:nvSpPr>
        <p:spPr>
          <a:xfrm>
            <a:off x="285008" y="160664"/>
            <a:ext cx="304008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rPr>
              <a:t>Avances preliminares del Proceso de Encuesta</a:t>
            </a:r>
            <a:endParaRPr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FF235D8-51F3-1143-B4D5-62DB40EA6078}"/>
              </a:ext>
            </a:extLst>
          </p:cNvPr>
          <p:cNvSpPr txBox="1"/>
          <p:nvPr/>
        </p:nvSpPr>
        <p:spPr>
          <a:xfrm>
            <a:off x="4213532" y="851128"/>
            <a:ext cx="3538847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DO" sz="2000"/>
              <a:t>Estatus del Docente</a:t>
            </a:r>
          </a:p>
        </p:txBody>
      </p:sp>
      <p:pic>
        <p:nvPicPr>
          <p:cNvPr id="3" name="Imagen 5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FE3BA9E9-059B-4FC0-8879-F28A1BC25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585" y="4586962"/>
            <a:ext cx="7184857" cy="1804889"/>
          </a:xfrm>
          <a:prstGeom prst="rect">
            <a:avLst/>
          </a:prstGeom>
        </p:spPr>
      </p:pic>
      <p:pic>
        <p:nvPicPr>
          <p:cNvPr id="6" name="Imagen 6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2053814C-842C-48DD-9A42-4592E70F5D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3952" y="1554960"/>
            <a:ext cx="5299910" cy="293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6697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/>
          <p:nvPr/>
        </p:nvSpPr>
        <p:spPr>
          <a:xfrm>
            <a:off x="10353402" y="2093023"/>
            <a:ext cx="1353787" cy="38902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5" name="Google Shape;105;p2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" name="Google Shape;107;p2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2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175696" y="5631329"/>
            <a:ext cx="36813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18 de Septiembre 2020</a:t>
            </a:r>
            <a:endParaRPr lang="es-DO" sz="1800"/>
          </a:p>
        </p:txBody>
      </p:sp>
      <p:sp>
        <p:nvSpPr>
          <p:cNvPr id="111" name="Google Shape;111;p2"/>
          <p:cNvSpPr txBox="1"/>
          <p:nvPr/>
        </p:nvSpPr>
        <p:spPr>
          <a:xfrm>
            <a:off x="4044953" y="10374"/>
            <a:ext cx="6495803" cy="64629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Resultados Preliminares de la Encuesta al Docente de la UASD. Captura data del 11 al 15 de septiembre 2020</a:t>
            </a:r>
            <a:endParaRPr sz="1100"/>
          </a:p>
        </p:txBody>
      </p:sp>
      <p:pic>
        <p:nvPicPr>
          <p:cNvPr id="112" name="Google Shape;112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24251" y="-17361"/>
            <a:ext cx="1166985" cy="100237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"/>
          <p:cNvSpPr txBox="1"/>
          <p:nvPr/>
        </p:nvSpPr>
        <p:spPr>
          <a:xfrm>
            <a:off x="285008" y="160664"/>
            <a:ext cx="304008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rPr>
              <a:t>Avances preliminares del Proceso de Encuesta</a:t>
            </a:r>
            <a:endParaRPr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FF235D8-51F3-1143-B4D5-62DB40EA6078}"/>
              </a:ext>
            </a:extLst>
          </p:cNvPr>
          <p:cNvSpPr txBox="1"/>
          <p:nvPr/>
        </p:nvSpPr>
        <p:spPr>
          <a:xfrm>
            <a:off x="4452936" y="804346"/>
            <a:ext cx="3538847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DO" sz="2000"/>
              <a:t>Facultades Docencia</a:t>
            </a:r>
          </a:p>
        </p:txBody>
      </p:sp>
      <p:pic>
        <p:nvPicPr>
          <p:cNvPr id="8" name="Imagen 8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015064B7-2DE8-4556-AEBF-0BADB7093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3246522"/>
            <a:ext cx="6222332" cy="3302668"/>
          </a:xfrm>
          <a:prstGeom prst="rect">
            <a:avLst/>
          </a:prstGeom>
        </p:spPr>
      </p:pic>
      <p:pic>
        <p:nvPicPr>
          <p:cNvPr id="11" name="Imagen 11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7DAF7346-9DA0-4DD8-AD9C-40D65CC8A1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53" y="1562237"/>
            <a:ext cx="5580647" cy="338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4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/>
          <p:nvPr/>
        </p:nvSpPr>
        <p:spPr>
          <a:xfrm>
            <a:off x="10353402" y="2093023"/>
            <a:ext cx="1353787" cy="38902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5" name="Google Shape;105;p2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" name="Google Shape;107;p2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2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type="title"/>
          </p:nvPr>
        </p:nvSpPr>
        <p:spPr>
          <a:xfrm>
            <a:off x="175696" y="161762"/>
            <a:ext cx="3681351" cy="622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venir"/>
              <a:buNone/>
            </a:pPr>
            <a:r>
              <a:rPr lang="es-DO" sz="2000">
                <a:solidFill>
                  <a:schemeClr val="lt1"/>
                </a:solidFill>
              </a:rPr>
              <a:t>ENCUESTA DE OPINIÓN A DOCENTES DE LA UASD</a:t>
            </a:r>
            <a:endParaRPr sz="2800">
              <a:solidFill>
                <a:schemeClr val="lt1"/>
              </a:solidFill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326091" y="6363250"/>
            <a:ext cx="36813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18 de Septiembre 2020</a:t>
            </a:r>
            <a:endParaRPr lang="es-DO" sz="1800"/>
          </a:p>
        </p:txBody>
      </p:sp>
      <p:sp>
        <p:nvSpPr>
          <p:cNvPr id="111" name="Google Shape;111;p2"/>
          <p:cNvSpPr txBox="1"/>
          <p:nvPr/>
        </p:nvSpPr>
        <p:spPr>
          <a:xfrm>
            <a:off x="4044953" y="10374"/>
            <a:ext cx="6495803" cy="64629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Resultados Preliminares de la Encuesta al Docente de la UASD. Captura data del 11 al 15 de septiembre 2020</a:t>
            </a:r>
            <a:endParaRPr sz="1100"/>
          </a:p>
        </p:txBody>
      </p:sp>
      <p:pic>
        <p:nvPicPr>
          <p:cNvPr id="112" name="Google Shape;112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24251" y="-17361"/>
            <a:ext cx="1166985" cy="10023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FF235D8-51F3-1143-B4D5-62DB40EA6078}"/>
              </a:ext>
            </a:extLst>
          </p:cNvPr>
          <p:cNvSpPr txBox="1"/>
          <p:nvPr/>
        </p:nvSpPr>
        <p:spPr>
          <a:xfrm>
            <a:off x="4202278" y="1375846"/>
            <a:ext cx="3538847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DO" sz="2000"/>
              <a:t>Facultades Docencia</a:t>
            </a:r>
          </a:p>
        </p:txBody>
      </p:sp>
      <p:pic>
        <p:nvPicPr>
          <p:cNvPr id="5" name="Imagen 5" descr="Captura de pantalla de un celular con letras&#10;&#10;Descripción generada automáticamente">
            <a:extLst>
              <a:ext uri="{FF2B5EF4-FFF2-40B4-BE49-F238E27FC236}">
                <a16:creationId xmlns:a16="http://schemas.microsoft.com/office/drawing/2014/main" id="{B6B7D4DB-F93B-4A9C-A72B-CC6D7A48F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242" y="2427462"/>
            <a:ext cx="5510463" cy="2414154"/>
          </a:xfrm>
          <a:prstGeom prst="rect">
            <a:avLst/>
          </a:prstGeom>
        </p:spPr>
      </p:pic>
      <p:pic>
        <p:nvPicPr>
          <p:cNvPr id="7" name="Imagen 8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2BF08BB8-D381-48AA-ACAE-16153FAE60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716" y="2052764"/>
            <a:ext cx="5550568" cy="349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7821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/>
          <p:nvPr/>
        </p:nvSpPr>
        <p:spPr>
          <a:xfrm>
            <a:off x="10353402" y="2093023"/>
            <a:ext cx="1353787" cy="38902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5" name="Google Shape;105;p2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" name="Google Shape;107;p2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2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175696" y="6383303"/>
            <a:ext cx="36813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18 de Septiembre 2020</a:t>
            </a:r>
            <a:endParaRPr lang="es-DO" sz="1800"/>
          </a:p>
        </p:txBody>
      </p:sp>
      <p:sp>
        <p:nvSpPr>
          <p:cNvPr id="111" name="Google Shape;111;p2"/>
          <p:cNvSpPr txBox="1"/>
          <p:nvPr/>
        </p:nvSpPr>
        <p:spPr>
          <a:xfrm>
            <a:off x="4044953" y="10374"/>
            <a:ext cx="6495803" cy="64629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Resultados Preliminares de la Encuesta al Docente de la UASD. Captura data del 11 al 17 de septiembre 2020</a:t>
            </a:r>
            <a:endParaRPr sz="1100">
              <a:solidFill>
                <a:schemeClr val="lt1"/>
              </a:solidFill>
            </a:endParaRPr>
          </a:p>
        </p:txBody>
      </p:sp>
      <p:pic>
        <p:nvPicPr>
          <p:cNvPr id="112" name="Google Shape;112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24251" y="-17361"/>
            <a:ext cx="1166985" cy="10023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FF235D8-51F3-1143-B4D5-62DB40EA6078}"/>
              </a:ext>
            </a:extLst>
          </p:cNvPr>
          <p:cNvSpPr txBox="1"/>
          <p:nvPr/>
        </p:nvSpPr>
        <p:spPr>
          <a:xfrm>
            <a:off x="4044953" y="700845"/>
            <a:ext cx="3538847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DO" sz="2000"/>
              <a:t>Escuelas Docencia</a:t>
            </a:r>
          </a:p>
        </p:txBody>
      </p:sp>
      <p:pic>
        <p:nvPicPr>
          <p:cNvPr id="6" name="Imagen 6">
            <a:extLst>
              <a:ext uri="{FF2B5EF4-FFF2-40B4-BE49-F238E27FC236}">
                <a16:creationId xmlns:a16="http://schemas.microsoft.com/office/drawing/2014/main" id="{55327132-2CF8-4421-B72C-2BF062A7BF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47" b="56053"/>
          <a:stretch/>
        </p:blipFill>
        <p:spPr>
          <a:xfrm>
            <a:off x="220467" y="1501942"/>
            <a:ext cx="4842968" cy="4479123"/>
          </a:xfrm>
          <a:prstGeom prst="rect">
            <a:avLst/>
          </a:prstGeom>
        </p:spPr>
      </p:pic>
      <p:pic>
        <p:nvPicPr>
          <p:cNvPr id="9" name="Imagen 9" descr="Un conjunto de letras negras en un fondo blanco&#10;&#10;Descripción generada automáticamente">
            <a:extLst>
              <a:ext uri="{FF2B5EF4-FFF2-40B4-BE49-F238E27FC236}">
                <a16:creationId xmlns:a16="http://schemas.microsoft.com/office/drawing/2014/main" id="{B578BA44-F138-4A87-B3C2-4F916D0B5E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7427" y="1310972"/>
            <a:ext cx="6112042" cy="544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942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/>
          <p:nvPr/>
        </p:nvSpPr>
        <p:spPr>
          <a:xfrm>
            <a:off x="10353402" y="2093023"/>
            <a:ext cx="1353787" cy="38902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5" name="Google Shape;105;p2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" name="Google Shape;107;p2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2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175696" y="6383303"/>
            <a:ext cx="36813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18 de Septiembre 2020</a:t>
            </a:r>
            <a:endParaRPr lang="es-DO" sz="1800"/>
          </a:p>
        </p:txBody>
      </p:sp>
      <p:sp>
        <p:nvSpPr>
          <p:cNvPr id="111" name="Google Shape;111;p2"/>
          <p:cNvSpPr txBox="1"/>
          <p:nvPr/>
        </p:nvSpPr>
        <p:spPr>
          <a:xfrm>
            <a:off x="4044953" y="10374"/>
            <a:ext cx="6495803" cy="64629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Resultados Preliminares de la Encuesta al Docente de la UASD. Captura data del 11 al 17 de septiembre 2020</a:t>
            </a:r>
            <a:endParaRPr sz="1100">
              <a:solidFill>
                <a:schemeClr val="lt1"/>
              </a:solidFill>
            </a:endParaRPr>
          </a:p>
        </p:txBody>
      </p:sp>
      <p:pic>
        <p:nvPicPr>
          <p:cNvPr id="112" name="Google Shape;112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24251" y="-17361"/>
            <a:ext cx="1166985" cy="10023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FF235D8-51F3-1143-B4D5-62DB40EA6078}"/>
              </a:ext>
            </a:extLst>
          </p:cNvPr>
          <p:cNvSpPr txBox="1"/>
          <p:nvPr/>
        </p:nvSpPr>
        <p:spPr>
          <a:xfrm>
            <a:off x="4044953" y="700845"/>
            <a:ext cx="3538847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DO" sz="2000"/>
              <a:t>Escuelas Docencia</a:t>
            </a:r>
          </a:p>
        </p:txBody>
      </p:sp>
      <p:pic>
        <p:nvPicPr>
          <p:cNvPr id="6" name="Imagen 6">
            <a:extLst>
              <a:ext uri="{FF2B5EF4-FFF2-40B4-BE49-F238E27FC236}">
                <a16:creationId xmlns:a16="http://schemas.microsoft.com/office/drawing/2014/main" id="{55327132-2CF8-4421-B72C-2BF062A7BF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765" t="43333" r="-500" b="-107"/>
          <a:stretch/>
        </p:blipFill>
        <p:spPr>
          <a:xfrm>
            <a:off x="41632" y="556252"/>
            <a:ext cx="4927067" cy="5614399"/>
          </a:xfrm>
          <a:prstGeom prst="rect">
            <a:avLst/>
          </a:prstGeom>
        </p:spPr>
      </p:pic>
      <p:pic>
        <p:nvPicPr>
          <p:cNvPr id="3" name="Imagen 3" descr="Un conjunto de letras negras en un fondo blanco&#10;&#10;Descripción generada automáticamente">
            <a:extLst>
              <a:ext uri="{FF2B5EF4-FFF2-40B4-BE49-F238E27FC236}">
                <a16:creationId xmlns:a16="http://schemas.microsoft.com/office/drawing/2014/main" id="{CC066554-635F-4EC3-AF5E-225AAED46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8815" y="1614533"/>
            <a:ext cx="7128294" cy="424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65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DO" sz="1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</a:endParaRPr>
          </a:p>
        </p:txBody>
      </p:sp>
      <p:sp>
        <p:nvSpPr>
          <p:cNvPr id="91" name="Google Shape;91;p1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2" name="Google Shape;92;p1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3" name="Google Shape;93;p1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4" name="Google Shape;94;p1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5" name="Google Shape;95;p1"/>
          <p:cNvSpPr txBox="1">
            <a:spLocks noGrp="1"/>
          </p:cNvSpPr>
          <p:nvPr>
            <p:ph type="title"/>
          </p:nvPr>
        </p:nvSpPr>
        <p:spPr>
          <a:xfrm>
            <a:off x="175696" y="160664"/>
            <a:ext cx="3681351" cy="4101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venir"/>
              <a:buNone/>
            </a:pPr>
            <a:r>
              <a:rPr lang="es-DO" sz="2800">
                <a:solidFill>
                  <a:schemeClr val="lt1"/>
                </a:solidFill>
              </a:rPr>
              <a:t>ENCUESTA DE OPINIÓN A DOCENTES DE LA UASD</a:t>
            </a:r>
            <a:endParaRPr/>
          </a:p>
        </p:txBody>
      </p:sp>
      <p:sp>
        <p:nvSpPr>
          <p:cNvPr id="96" name="Google Shape;96;p1"/>
          <p:cNvSpPr txBox="1"/>
          <p:nvPr/>
        </p:nvSpPr>
        <p:spPr>
          <a:xfrm>
            <a:off x="285008" y="5631329"/>
            <a:ext cx="357204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</a:t>
            </a:r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8</a:t>
            </a:r>
            <a:r>
              <a:rPr lang="es-DO"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de Septiembre 2020</a:t>
            </a:r>
            <a:endParaRPr/>
          </a:p>
        </p:txBody>
      </p:sp>
      <p:sp>
        <p:nvSpPr>
          <p:cNvPr id="97" name="Google Shape;97;p1"/>
          <p:cNvSpPr txBox="1"/>
          <p:nvPr/>
        </p:nvSpPr>
        <p:spPr>
          <a:xfrm>
            <a:off x="4659088" y="483829"/>
            <a:ext cx="6495803" cy="307736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"/>
          <p:cNvSpPr txBox="1"/>
          <p:nvPr/>
        </p:nvSpPr>
        <p:spPr>
          <a:xfrm>
            <a:off x="285008" y="160664"/>
            <a:ext cx="304008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rPr>
              <a:t>Avances preliminares del Proceso de Encuesta</a:t>
            </a:r>
            <a:endParaRPr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06152E4-1F0F-47A5-872B-C10D993BBB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3921" y="1030340"/>
            <a:ext cx="7493254" cy="3433348"/>
          </a:xfrm>
        </p:spPr>
        <p:txBody>
          <a:bodyPr>
            <a:normAutofit fontScale="92500" lnSpcReduction="10000"/>
          </a:bodyPr>
          <a:lstStyle/>
          <a:p>
            <a:r>
              <a:rPr lang="es-MX"/>
              <a:t>Gracias a los docentes que con entusiasmo apoyaron la realización de esta encuesta, una nueva experiencia de confianza mutua en la que que el encuestador asume su responsabilidad legal y pública personal, cuando he firmado con mis vías de contacto, nombre y condición de exrector de la UASD, el llamado a llenar la encuesta y el compromiso de presentarle el reporte final a toda la Universidad y el país, al tiempo que ustedes aceptaron ser parte de los encuestados identificando su código laboral de la UASD y su correo electrónico.</a:t>
            </a:r>
          </a:p>
          <a:p>
            <a:endParaRPr lang="es-MX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5A03B1-F25E-49F9-9ACD-B941828E4E77}"/>
              </a:ext>
            </a:extLst>
          </p:cNvPr>
          <p:cNvSpPr txBox="1"/>
          <p:nvPr/>
        </p:nvSpPr>
        <p:spPr>
          <a:xfrm>
            <a:off x="4657655" y="4713276"/>
            <a:ext cx="6870235" cy="16927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/>
              <a:t>Gracias a los directores y directoras de escuelas, decanos y decanas, directores de campus de la UASD, que solidariamente apoyaron la realización de esta encuesta, a través de su promoción por los medios de comunicación usados en los grupos de chat de cada unidad académica.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002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/>
          <p:nvPr/>
        </p:nvSpPr>
        <p:spPr>
          <a:xfrm>
            <a:off x="10353402" y="2093023"/>
            <a:ext cx="1353787" cy="38902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5" name="Google Shape;105;p2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" name="Google Shape;107;p2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2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type="title"/>
          </p:nvPr>
        </p:nvSpPr>
        <p:spPr>
          <a:xfrm>
            <a:off x="175696" y="160664"/>
            <a:ext cx="3681351" cy="644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venir"/>
              <a:buNone/>
            </a:pPr>
            <a:r>
              <a:rPr lang="es-DO" sz="1400">
                <a:solidFill>
                  <a:schemeClr val="lt1"/>
                </a:solidFill>
              </a:rPr>
              <a:t>ENCUESTA DE OPINIÓN A DOCENTES DE LA UASD</a:t>
            </a:r>
          </a:p>
        </p:txBody>
      </p:sp>
      <p:sp>
        <p:nvSpPr>
          <p:cNvPr id="110" name="Google Shape;110;p2"/>
          <p:cNvSpPr txBox="1"/>
          <p:nvPr/>
        </p:nvSpPr>
        <p:spPr>
          <a:xfrm>
            <a:off x="186739" y="6481677"/>
            <a:ext cx="36813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18 de Septiembre 2020</a:t>
            </a:r>
            <a:endParaRPr lang="es-DO" sz="1800"/>
          </a:p>
        </p:txBody>
      </p:sp>
      <p:sp>
        <p:nvSpPr>
          <p:cNvPr id="111" name="Google Shape;111;p2"/>
          <p:cNvSpPr txBox="1"/>
          <p:nvPr/>
        </p:nvSpPr>
        <p:spPr>
          <a:xfrm>
            <a:off x="4044953" y="10374"/>
            <a:ext cx="6495803" cy="64629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Resultados Preliminares de la Encuesta al Docente de la UASD. Captura data del 11 al 15 de septiembre 2020</a:t>
            </a:r>
            <a:endParaRPr sz="1100"/>
          </a:p>
        </p:txBody>
      </p:sp>
      <p:pic>
        <p:nvPicPr>
          <p:cNvPr id="112" name="Google Shape;112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24251" y="-17361"/>
            <a:ext cx="1166985" cy="10023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FF235D8-51F3-1143-B4D5-62DB40EA6078}"/>
              </a:ext>
            </a:extLst>
          </p:cNvPr>
          <p:cNvSpPr txBox="1"/>
          <p:nvPr/>
        </p:nvSpPr>
        <p:spPr>
          <a:xfrm>
            <a:off x="4044953" y="700845"/>
            <a:ext cx="3538847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DO" sz="2000"/>
              <a:t>Campus Docencia.</a:t>
            </a:r>
          </a:p>
        </p:txBody>
      </p:sp>
      <p:pic>
        <p:nvPicPr>
          <p:cNvPr id="8" name="Imagen 8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4C6CB871-14FF-452E-ADDC-96D19C95D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8" y="1671376"/>
            <a:ext cx="4731026" cy="3669855"/>
          </a:xfrm>
          <a:prstGeom prst="rect">
            <a:avLst/>
          </a:prstGeom>
        </p:spPr>
      </p:pic>
      <p:pic>
        <p:nvPicPr>
          <p:cNvPr id="9" name="Imagen 9">
            <a:extLst>
              <a:ext uri="{FF2B5EF4-FFF2-40B4-BE49-F238E27FC236}">
                <a16:creationId xmlns:a16="http://schemas.microsoft.com/office/drawing/2014/main" id="{9D105FC1-1741-407A-A57E-AA1DF15AFF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3183" y="1906016"/>
            <a:ext cx="6961808" cy="368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709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/>
          <p:nvPr/>
        </p:nvSpPr>
        <p:spPr>
          <a:xfrm>
            <a:off x="10353402" y="2093023"/>
            <a:ext cx="1353787" cy="38902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5" name="Google Shape;105;p2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" name="Google Shape;107;p2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2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type="title"/>
          </p:nvPr>
        </p:nvSpPr>
        <p:spPr>
          <a:xfrm>
            <a:off x="175696" y="160664"/>
            <a:ext cx="3681351" cy="644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venir"/>
              <a:buNone/>
            </a:pPr>
            <a:r>
              <a:rPr lang="es-DO" sz="1400">
                <a:solidFill>
                  <a:schemeClr val="lt1"/>
                </a:solidFill>
              </a:rPr>
              <a:t>ENCUESTA DE OPINIÓN A DOCENTES DE LA UASD</a:t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186739" y="6481677"/>
            <a:ext cx="36813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18 de Septiembre 2020</a:t>
            </a:r>
            <a:endParaRPr lang="es-DO" sz="1800"/>
          </a:p>
        </p:txBody>
      </p:sp>
      <p:sp>
        <p:nvSpPr>
          <p:cNvPr id="111" name="Google Shape;111;p2"/>
          <p:cNvSpPr txBox="1"/>
          <p:nvPr/>
        </p:nvSpPr>
        <p:spPr>
          <a:xfrm>
            <a:off x="4044953" y="10374"/>
            <a:ext cx="6495803" cy="64629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Resultados Preliminares de la Encuesta al Docente de la UASD. Captura data del 11 al 15 de septiembre 2020</a:t>
            </a:r>
            <a:endParaRPr sz="1100"/>
          </a:p>
        </p:txBody>
      </p:sp>
      <p:pic>
        <p:nvPicPr>
          <p:cNvPr id="112" name="Google Shape;112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24251" y="-17361"/>
            <a:ext cx="1166985" cy="10023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FF235D8-51F3-1143-B4D5-62DB40EA6078}"/>
              </a:ext>
            </a:extLst>
          </p:cNvPr>
          <p:cNvSpPr txBox="1"/>
          <p:nvPr/>
        </p:nvSpPr>
        <p:spPr>
          <a:xfrm>
            <a:off x="4044953" y="700845"/>
            <a:ext cx="3538847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DO" sz="2000"/>
              <a:t>Campus Docencia. Cont…</a:t>
            </a:r>
          </a:p>
        </p:txBody>
      </p:sp>
      <p:pic>
        <p:nvPicPr>
          <p:cNvPr id="5" name="Imagen 5" descr="Captura de pantalla de un celular con letras&#10;&#10;Descripción generada automáticamente">
            <a:extLst>
              <a:ext uri="{FF2B5EF4-FFF2-40B4-BE49-F238E27FC236}">
                <a16:creationId xmlns:a16="http://schemas.microsoft.com/office/drawing/2014/main" id="{CCFCFDAF-A56C-47EB-AD00-3F73AF296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357" y="1226840"/>
            <a:ext cx="4896678" cy="5475537"/>
          </a:xfrm>
          <a:prstGeom prst="rect">
            <a:avLst/>
          </a:prstGeom>
        </p:spPr>
      </p:pic>
      <p:pic>
        <p:nvPicPr>
          <p:cNvPr id="7" name="Imagen 9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E731A3B9-0152-4D6C-8858-0F66252F9A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878" y="1293636"/>
            <a:ext cx="6067286" cy="513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692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/>
          <p:nvPr/>
        </p:nvSpPr>
        <p:spPr>
          <a:xfrm>
            <a:off x="10353402" y="2093023"/>
            <a:ext cx="1353787" cy="38902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5" name="Google Shape;105;p2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" name="Google Shape;107;p2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2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217665" y="6400551"/>
            <a:ext cx="36813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18 de Septiembre 2020</a:t>
            </a:r>
            <a:endParaRPr lang="es-DO" sz="1800"/>
          </a:p>
        </p:txBody>
      </p:sp>
      <p:sp>
        <p:nvSpPr>
          <p:cNvPr id="111" name="Google Shape;111;p2"/>
          <p:cNvSpPr txBox="1"/>
          <p:nvPr/>
        </p:nvSpPr>
        <p:spPr>
          <a:xfrm>
            <a:off x="4044953" y="10374"/>
            <a:ext cx="6495803" cy="64629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Resultados Preliminares de la Encuesta al Docente de la UASD. Captura data del 11 al 15 de septiembre 2020</a:t>
            </a:r>
            <a:endParaRPr sz="1100"/>
          </a:p>
        </p:txBody>
      </p:sp>
      <p:pic>
        <p:nvPicPr>
          <p:cNvPr id="112" name="Google Shape;112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24251" y="-17361"/>
            <a:ext cx="1166985" cy="10023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FF235D8-51F3-1143-B4D5-62DB40EA6078}"/>
              </a:ext>
            </a:extLst>
          </p:cNvPr>
          <p:cNvSpPr txBox="1"/>
          <p:nvPr/>
        </p:nvSpPr>
        <p:spPr>
          <a:xfrm>
            <a:off x="6095903" y="644691"/>
            <a:ext cx="4556167" cy="3385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DO" sz="1600"/>
              <a:t>Cantidad de Asignaturas que enseña el docente</a:t>
            </a:r>
          </a:p>
        </p:txBody>
      </p:sp>
      <p:pic>
        <p:nvPicPr>
          <p:cNvPr id="5" name="Imagen 7" descr="Imagen que contiene edificio&#10;&#10;Descripción generada automáticamente">
            <a:extLst>
              <a:ext uri="{FF2B5EF4-FFF2-40B4-BE49-F238E27FC236}">
                <a16:creationId xmlns:a16="http://schemas.microsoft.com/office/drawing/2014/main" id="{F963E409-4B2E-4ABD-89FE-19BEB8BD3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13" y="1127077"/>
            <a:ext cx="4410765" cy="5034542"/>
          </a:xfrm>
          <a:prstGeom prst="rect">
            <a:avLst/>
          </a:prstGeom>
        </p:spPr>
      </p:pic>
      <p:pic>
        <p:nvPicPr>
          <p:cNvPr id="9" name="Imagen 9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F45AA9AC-2B1F-4AC7-8ACA-30181932E5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0661" y="1860196"/>
            <a:ext cx="7050156" cy="421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8410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/>
          <p:nvPr/>
        </p:nvSpPr>
        <p:spPr>
          <a:xfrm>
            <a:off x="10353402" y="2093023"/>
            <a:ext cx="1353787" cy="38902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5" name="Google Shape;105;p2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" name="Google Shape;107;p2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2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1" name="Google Shape;111;p2"/>
          <p:cNvSpPr txBox="1"/>
          <p:nvPr/>
        </p:nvSpPr>
        <p:spPr>
          <a:xfrm>
            <a:off x="4044953" y="10374"/>
            <a:ext cx="6495803" cy="64629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Resultados Preliminares de la Encuesta al Docente de la UASD. Captura data del 11 al 15 de septiembre 2020</a:t>
            </a:r>
            <a:endParaRPr sz="1100"/>
          </a:p>
        </p:txBody>
      </p:sp>
      <p:pic>
        <p:nvPicPr>
          <p:cNvPr id="112" name="Google Shape;112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24251" y="-17361"/>
            <a:ext cx="1166985" cy="10023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FF235D8-51F3-1143-B4D5-62DB40EA6078}"/>
              </a:ext>
            </a:extLst>
          </p:cNvPr>
          <p:cNvSpPr txBox="1"/>
          <p:nvPr/>
        </p:nvSpPr>
        <p:spPr>
          <a:xfrm>
            <a:off x="4825903" y="644690"/>
            <a:ext cx="5704688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DO" sz="2000"/>
              <a:t>Cantidad de Secciones Asignadas al docente el semestre pasado</a:t>
            </a:r>
          </a:p>
        </p:txBody>
      </p:sp>
      <p:pic>
        <p:nvPicPr>
          <p:cNvPr id="6" name="Imagen 6" descr="Imagen que contiene edificio&#10;&#10;Descripción generada automáticamente">
            <a:extLst>
              <a:ext uri="{FF2B5EF4-FFF2-40B4-BE49-F238E27FC236}">
                <a16:creationId xmlns:a16="http://schemas.microsoft.com/office/drawing/2014/main" id="{404158F9-29FA-49F4-9928-CB7ADE077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26" y="810350"/>
            <a:ext cx="4101546" cy="5712170"/>
          </a:xfrm>
          <a:prstGeom prst="rect">
            <a:avLst/>
          </a:prstGeom>
        </p:spPr>
      </p:pic>
      <p:pic>
        <p:nvPicPr>
          <p:cNvPr id="10" name="Imagen 10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564988DA-0CCB-49D7-AFC0-8300D37EFA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1009" y="1989797"/>
            <a:ext cx="7547112" cy="362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211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" name="Google Shape;107;p2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2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type="title"/>
          </p:nvPr>
        </p:nvSpPr>
        <p:spPr>
          <a:xfrm>
            <a:off x="175696" y="160664"/>
            <a:ext cx="3239612" cy="93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venir"/>
              <a:buNone/>
            </a:pPr>
            <a:r>
              <a:rPr lang="es-DO" sz="1800">
                <a:solidFill>
                  <a:schemeClr val="lt1"/>
                </a:solidFill>
              </a:rPr>
              <a:t>ENCUESTA DE OPINIÓN A DOCENTES DE LA UASD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186739" y="6316025"/>
            <a:ext cx="36813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18 de Septiembre 2020</a:t>
            </a:r>
            <a:endParaRPr lang="es-DO" sz="1800"/>
          </a:p>
        </p:txBody>
      </p:sp>
      <p:sp>
        <p:nvSpPr>
          <p:cNvPr id="111" name="Google Shape;111;p2"/>
          <p:cNvSpPr txBox="1"/>
          <p:nvPr/>
        </p:nvSpPr>
        <p:spPr>
          <a:xfrm>
            <a:off x="4044953" y="10374"/>
            <a:ext cx="6495803" cy="64629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Resultados Preliminares de la Encuesta al Docente de la UASD. Captura data del 11 al 15 de septiembre 2020</a:t>
            </a:r>
            <a:endParaRPr sz="1100"/>
          </a:p>
        </p:txBody>
      </p:sp>
      <p:pic>
        <p:nvPicPr>
          <p:cNvPr id="112" name="Google Shape;112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24251" y="-17361"/>
            <a:ext cx="1166985" cy="10023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FF235D8-51F3-1143-B4D5-62DB40EA6078}"/>
              </a:ext>
            </a:extLst>
          </p:cNvPr>
          <p:cNvSpPr txBox="1"/>
          <p:nvPr/>
        </p:nvSpPr>
        <p:spPr>
          <a:xfrm>
            <a:off x="4544727" y="772019"/>
            <a:ext cx="5815123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DO" sz="2000"/>
              <a:t>Asignación Docente en Semestre Pasado</a:t>
            </a:r>
          </a:p>
        </p:txBody>
      </p:sp>
      <p:pic>
        <p:nvPicPr>
          <p:cNvPr id="3" name="Imagen 5" descr="Captura de pantalla con letras y números&#10;&#10;Descripción generada automáticamente">
            <a:extLst>
              <a:ext uri="{FF2B5EF4-FFF2-40B4-BE49-F238E27FC236}">
                <a16:creationId xmlns:a16="http://schemas.microsoft.com/office/drawing/2014/main" id="{03496A0F-D3E8-4D9F-84D2-5EB7B5C4C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8140" y="1381781"/>
            <a:ext cx="5945808" cy="1410871"/>
          </a:xfrm>
          <a:prstGeom prst="rect">
            <a:avLst/>
          </a:prstGeom>
        </p:spPr>
      </p:pic>
      <p:pic>
        <p:nvPicPr>
          <p:cNvPr id="4" name="Imagen 4" descr="Imagen que contiene reloj&#10;&#10;Descripción generada automáticamente">
            <a:extLst>
              <a:ext uri="{FF2B5EF4-FFF2-40B4-BE49-F238E27FC236}">
                <a16:creationId xmlns:a16="http://schemas.microsoft.com/office/drawing/2014/main" id="{C6C97102-2BD9-40D4-94D5-94E3B9B109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2979" y="2973115"/>
            <a:ext cx="7415463" cy="341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710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" name="Google Shape;107;p2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2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175696" y="5631329"/>
            <a:ext cx="36813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18 de Septiembre 2020</a:t>
            </a:r>
            <a:endParaRPr lang="es-DO" sz="1800"/>
          </a:p>
        </p:txBody>
      </p:sp>
      <p:sp>
        <p:nvSpPr>
          <p:cNvPr id="111" name="Google Shape;111;p2"/>
          <p:cNvSpPr txBox="1"/>
          <p:nvPr/>
        </p:nvSpPr>
        <p:spPr>
          <a:xfrm>
            <a:off x="4044953" y="10374"/>
            <a:ext cx="6495803" cy="64629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Resultados Preliminares de la Encuesta al Docente de la UASD. Captura data del 11 al 15 de septiembre 2020</a:t>
            </a:r>
            <a:endParaRPr sz="1100"/>
          </a:p>
        </p:txBody>
      </p:sp>
      <p:pic>
        <p:nvPicPr>
          <p:cNvPr id="112" name="Google Shape;112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24251" y="-17361"/>
            <a:ext cx="1166985" cy="10023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FF235D8-51F3-1143-B4D5-62DB40EA6078}"/>
              </a:ext>
            </a:extLst>
          </p:cNvPr>
          <p:cNvSpPr txBox="1"/>
          <p:nvPr/>
        </p:nvSpPr>
        <p:spPr>
          <a:xfrm>
            <a:off x="16901" y="1315799"/>
            <a:ext cx="4686793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DO" sz="2000"/>
              <a:t>Opinión sobre inicio 21 de Septiembre</a:t>
            </a:r>
          </a:p>
        </p:txBody>
      </p:sp>
      <p:sp>
        <p:nvSpPr>
          <p:cNvPr id="7" name="Google Shape;109;p2">
            <a:extLst>
              <a:ext uri="{FF2B5EF4-FFF2-40B4-BE49-F238E27FC236}">
                <a16:creationId xmlns:a16="http://schemas.microsoft.com/office/drawing/2014/main" id="{40C20CF7-BA56-49D1-A4A1-571EA1594C86}"/>
              </a:ext>
            </a:extLst>
          </p:cNvPr>
          <p:cNvSpPr txBox="1">
            <a:spLocks/>
          </p:cNvSpPr>
          <p:nvPr/>
        </p:nvSpPr>
        <p:spPr>
          <a:xfrm>
            <a:off x="175696" y="160664"/>
            <a:ext cx="3239612" cy="93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None/>
              <a:defRPr sz="36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>
                <a:schemeClr val="lt1"/>
              </a:buClr>
              <a:buSzPts val="2800"/>
            </a:pPr>
            <a:r>
              <a:rPr lang="es-DO" sz="1800">
                <a:solidFill>
                  <a:schemeClr val="lt1"/>
                </a:solidFill>
              </a:rPr>
              <a:t>ENCUESTA DE OPINIÓN A DOCENTES DE LA UASD</a:t>
            </a:r>
            <a:endParaRPr lang="es-DO" sz="2000">
              <a:solidFill>
                <a:schemeClr val="lt1"/>
              </a:solidFill>
            </a:endParaRPr>
          </a:p>
        </p:txBody>
      </p:sp>
      <p:pic>
        <p:nvPicPr>
          <p:cNvPr id="8" name="Imagen 8" descr="Captura de pantalla con letras y números&#10;&#10;Descripción generada automáticamente">
            <a:extLst>
              <a:ext uri="{FF2B5EF4-FFF2-40B4-BE49-F238E27FC236}">
                <a16:creationId xmlns:a16="http://schemas.microsoft.com/office/drawing/2014/main" id="{C6D0D1AA-667E-4E6E-9EA7-80D7A210D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4835" y="5159501"/>
            <a:ext cx="6939721" cy="1475434"/>
          </a:xfrm>
          <a:prstGeom prst="rect">
            <a:avLst/>
          </a:prstGeom>
        </p:spPr>
      </p:pic>
      <p:pic>
        <p:nvPicPr>
          <p:cNvPr id="3" name="Imagen 3" descr="Captura de pantalla de un celular con letras&#10;&#10;Descripción generada automáticamente">
            <a:extLst>
              <a:ext uri="{FF2B5EF4-FFF2-40B4-BE49-F238E27FC236}">
                <a16:creationId xmlns:a16="http://schemas.microsoft.com/office/drawing/2014/main" id="{9FC1F61B-482B-42C0-AD19-EAC55F63F4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5480" y="985874"/>
            <a:ext cx="5209673" cy="405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4357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" name="Google Shape;107;p2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2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type="title"/>
          </p:nvPr>
        </p:nvSpPr>
        <p:spPr>
          <a:xfrm>
            <a:off x="-12043" y="1033099"/>
            <a:ext cx="3294830" cy="13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 fontScale="90000"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venir"/>
              <a:buNone/>
            </a:pPr>
            <a:r>
              <a:rPr lang="es-DO" sz="2800">
                <a:solidFill>
                  <a:schemeClr val="lt1"/>
                </a:solidFill>
              </a:rPr>
              <a:t>ENCUESTA DE OPINIÓN A DOCENTES DE LA UASD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175696" y="5631329"/>
            <a:ext cx="36813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18 de Septiembre 2020</a:t>
            </a:r>
            <a:endParaRPr lang="es-DO" sz="1800"/>
          </a:p>
        </p:txBody>
      </p:sp>
      <p:sp>
        <p:nvSpPr>
          <p:cNvPr id="111" name="Google Shape;111;p2"/>
          <p:cNvSpPr txBox="1"/>
          <p:nvPr/>
        </p:nvSpPr>
        <p:spPr>
          <a:xfrm>
            <a:off x="4044953" y="10374"/>
            <a:ext cx="6495803" cy="64629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Resultados Preliminares de la Encuesta al Docente de la UASD. Captura data del 11 al 15 de septiembre 2020</a:t>
            </a:r>
            <a:endParaRPr sz="1100"/>
          </a:p>
        </p:txBody>
      </p:sp>
      <p:pic>
        <p:nvPicPr>
          <p:cNvPr id="112" name="Google Shape;112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24251" y="-17361"/>
            <a:ext cx="1166985" cy="10023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FF235D8-51F3-1143-B4D5-62DB40EA6078}"/>
              </a:ext>
            </a:extLst>
          </p:cNvPr>
          <p:cNvSpPr txBox="1"/>
          <p:nvPr/>
        </p:nvSpPr>
        <p:spPr>
          <a:xfrm>
            <a:off x="4659088" y="823193"/>
            <a:ext cx="4994526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DO" sz="2000"/>
              <a:t>Evaluación ejecución Semestre  2020-10</a:t>
            </a:r>
          </a:p>
        </p:txBody>
      </p:sp>
      <p:pic>
        <p:nvPicPr>
          <p:cNvPr id="3" name="Imagen 5">
            <a:extLst>
              <a:ext uri="{FF2B5EF4-FFF2-40B4-BE49-F238E27FC236}">
                <a16:creationId xmlns:a16="http://schemas.microsoft.com/office/drawing/2014/main" id="{F93AB107-B4AF-45E8-8AA9-ADA036686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0400" y="1448875"/>
            <a:ext cx="6553199" cy="2292685"/>
          </a:xfrm>
          <a:prstGeom prst="rect">
            <a:avLst/>
          </a:prstGeom>
        </p:spPr>
      </p:pic>
      <p:pic>
        <p:nvPicPr>
          <p:cNvPr id="6" name="Imagen 6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D3D995E5-0CA5-4987-9E1F-4E1681B485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1183" y="3981595"/>
            <a:ext cx="7756939" cy="241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457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" name="Google Shape;107;p2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2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type="title"/>
          </p:nvPr>
        </p:nvSpPr>
        <p:spPr>
          <a:xfrm>
            <a:off x="175696" y="160664"/>
            <a:ext cx="3681351" cy="4101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venir"/>
              <a:buNone/>
            </a:pPr>
            <a:r>
              <a:rPr lang="es-DO" sz="2800">
                <a:solidFill>
                  <a:schemeClr val="lt1"/>
                </a:solidFill>
              </a:rPr>
              <a:t>ENCUESTA DE OPINIÓN A DOCENTES DE LA UASD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175696" y="5631329"/>
            <a:ext cx="36813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18 de Septiembre 2020</a:t>
            </a:r>
            <a:endParaRPr lang="es-DO" sz="1800"/>
          </a:p>
        </p:txBody>
      </p:sp>
      <p:sp>
        <p:nvSpPr>
          <p:cNvPr id="111" name="Google Shape;111;p2"/>
          <p:cNvSpPr txBox="1"/>
          <p:nvPr/>
        </p:nvSpPr>
        <p:spPr>
          <a:xfrm>
            <a:off x="4044953" y="10374"/>
            <a:ext cx="6495803" cy="64629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Resultados Preliminares de la Encuesta al Docente de la UASD. Captura data del 11 al 15 de septiembre 2020</a:t>
            </a:r>
            <a:endParaRPr sz="1100"/>
          </a:p>
        </p:txBody>
      </p:sp>
      <p:pic>
        <p:nvPicPr>
          <p:cNvPr id="112" name="Google Shape;112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24251" y="-17361"/>
            <a:ext cx="1166985" cy="100237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"/>
          <p:cNvSpPr txBox="1"/>
          <p:nvPr/>
        </p:nvSpPr>
        <p:spPr>
          <a:xfrm>
            <a:off x="285008" y="160664"/>
            <a:ext cx="304008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rPr>
              <a:t>Avances preliminares del Proceso de Encuesta</a:t>
            </a:r>
            <a:endParaRPr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FF235D8-51F3-1143-B4D5-62DB40EA6078}"/>
              </a:ext>
            </a:extLst>
          </p:cNvPr>
          <p:cNvSpPr txBox="1"/>
          <p:nvPr/>
        </p:nvSpPr>
        <p:spPr>
          <a:xfrm>
            <a:off x="4302932" y="814823"/>
            <a:ext cx="6406626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DO" sz="2000"/>
              <a:t>Actitud para asumir más secciones Semestre  2020-20</a:t>
            </a:r>
          </a:p>
        </p:txBody>
      </p:sp>
      <p:pic>
        <p:nvPicPr>
          <p:cNvPr id="3" name="Imagen 5" descr="Captura de pantalla con letras y números&#10;&#10;Descripción generada automáticamente">
            <a:extLst>
              <a:ext uri="{FF2B5EF4-FFF2-40B4-BE49-F238E27FC236}">
                <a16:creationId xmlns:a16="http://schemas.microsoft.com/office/drawing/2014/main" id="{01CAF24E-A93D-4147-AED2-95715CAAA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487" y="1526765"/>
            <a:ext cx="7569200" cy="1363863"/>
          </a:xfrm>
          <a:prstGeom prst="rect">
            <a:avLst/>
          </a:prstGeom>
        </p:spPr>
      </p:pic>
      <p:pic>
        <p:nvPicPr>
          <p:cNvPr id="6" name="Imagen 6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4EF56B65-D9A0-47F3-A598-8B3019AB55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4139" y="3060187"/>
            <a:ext cx="6133547" cy="336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0063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/>
          <p:nvPr/>
        </p:nvSpPr>
        <p:spPr>
          <a:xfrm>
            <a:off x="10353402" y="2093023"/>
            <a:ext cx="1353787" cy="38902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5" name="Google Shape;105;p2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" name="Google Shape;107;p2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2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120479" y="6316025"/>
            <a:ext cx="36813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18 de Septiembre 2020</a:t>
            </a:r>
            <a:endParaRPr lang="es-DO" sz="1800"/>
          </a:p>
        </p:txBody>
      </p:sp>
      <p:sp>
        <p:nvSpPr>
          <p:cNvPr id="111" name="Google Shape;111;p2"/>
          <p:cNvSpPr txBox="1"/>
          <p:nvPr/>
        </p:nvSpPr>
        <p:spPr>
          <a:xfrm>
            <a:off x="4044953" y="10374"/>
            <a:ext cx="6495803" cy="64629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Resultados Preliminares de la Encuesta al Docente de la UASD. Captura data del 11 al 15 de septiembre 2020</a:t>
            </a:r>
            <a:endParaRPr sz="1100"/>
          </a:p>
        </p:txBody>
      </p:sp>
      <p:pic>
        <p:nvPicPr>
          <p:cNvPr id="112" name="Google Shape;112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24251" y="-17361"/>
            <a:ext cx="1166985" cy="10023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FF235D8-51F3-1143-B4D5-62DB40EA6078}"/>
              </a:ext>
            </a:extLst>
          </p:cNvPr>
          <p:cNvSpPr txBox="1"/>
          <p:nvPr/>
        </p:nvSpPr>
        <p:spPr>
          <a:xfrm>
            <a:off x="4302932" y="827574"/>
            <a:ext cx="6406626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DO" sz="2000"/>
              <a:t>Actitud para asumir  la cantidad específica de secciones en el Semestre  2020-20</a:t>
            </a:r>
          </a:p>
        </p:txBody>
      </p:sp>
      <p:pic>
        <p:nvPicPr>
          <p:cNvPr id="5" name="Imagen 7">
            <a:extLst>
              <a:ext uri="{FF2B5EF4-FFF2-40B4-BE49-F238E27FC236}">
                <a16:creationId xmlns:a16="http://schemas.microsoft.com/office/drawing/2014/main" id="{F3FE4912-254F-4814-AF37-F9EA59E577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80" y="2486855"/>
            <a:ext cx="4024242" cy="3032812"/>
          </a:xfrm>
          <a:prstGeom prst="rect">
            <a:avLst/>
          </a:prstGeom>
        </p:spPr>
      </p:pic>
      <p:pic>
        <p:nvPicPr>
          <p:cNvPr id="11" name="Imagen 11" descr="Captura de pantalla de un celular con letras&#10;&#10;Descripción generada automáticamente">
            <a:extLst>
              <a:ext uri="{FF2B5EF4-FFF2-40B4-BE49-F238E27FC236}">
                <a16:creationId xmlns:a16="http://schemas.microsoft.com/office/drawing/2014/main" id="{729938D7-7B6F-46E2-8E78-564BCE5F87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600" y="451609"/>
            <a:ext cx="2590800" cy="1647825"/>
          </a:xfrm>
          <a:prstGeom prst="rect">
            <a:avLst/>
          </a:prstGeom>
        </p:spPr>
      </p:pic>
      <p:pic>
        <p:nvPicPr>
          <p:cNvPr id="14" name="Imagen 14" descr="Imagen que contiene grupo, aire&#10;&#10;Descripción generada automáticamente">
            <a:extLst>
              <a:ext uri="{FF2B5EF4-FFF2-40B4-BE49-F238E27FC236}">
                <a16:creationId xmlns:a16="http://schemas.microsoft.com/office/drawing/2014/main" id="{6CEC73A5-6959-4E17-B67F-DC4C0D78D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7443" y="2093053"/>
            <a:ext cx="7823199" cy="358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203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/>
          <p:nvPr/>
        </p:nvSpPr>
        <p:spPr>
          <a:xfrm>
            <a:off x="10353402" y="2093023"/>
            <a:ext cx="1353787" cy="38902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5" name="Google Shape;105;p2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2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351530" y="6459101"/>
            <a:ext cx="36813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18 de Septiembre 2020</a:t>
            </a:r>
            <a:endParaRPr lang="es-DO" sz="1800"/>
          </a:p>
        </p:txBody>
      </p:sp>
      <p:sp>
        <p:nvSpPr>
          <p:cNvPr id="111" name="Google Shape;111;p2"/>
          <p:cNvSpPr txBox="1"/>
          <p:nvPr/>
        </p:nvSpPr>
        <p:spPr>
          <a:xfrm>
            <a:off x="4044953" y="10374"/>
            <a:ext cx="6495803" cy="64629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Resultados Preliminares de la Encuesta al Docente de la UASD. Captura data del 11 al 15 de septiembre 2020</a:t>
            </a:r>
            <a:endParaRPr sz="1100"/>
          </a:p>
        </p:txBody>
      </p:sp>
      <p:pic>
        <p:nvPicPr>
          <p:cNvPr id="112" name="Google Shape;112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24251" y="-17361"/>
            <a:ext cx="1166985" cy="10023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FF235D8-51F3-1143-B4D5-62DB40EA6078}"/>
              </a:ext>
            </a:extLst>
          </p:cNvPr>
          <p:cNvSpPr txBox="1"/>
          <p:nvPr/>
        </p:nvSpPr>
        <p:spPr>
          <a:xfrm>
            <a:off x="4302932" y="827574"/>
            <a:ext cx="6406626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DO" sz="2000"/>
              <a:t>Actitud para asumir  la cantidad específica de más horas en el Semestre  2020-20.</a:t>
            </a:r>
          </a:p>
        </p:txBody>
      </p:sp>
      <p:pic>
        <p:nvPicPr>
          <p:cNvPr id="3" name="Imagen 3">
            <a:extLst>
              <a:ext uri="{FF2B5EF4-FFF2-40B4-BE49-F238E27FC236}">
                <a16:creationId xmlns:a16="http://schemas.microsoft.com/office/drawing/2014/main" id="{737F456F-AA3D-40B2-B0EF-5FC5A8B3B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846" y="256208"/>
            <a:ext cx="3506134" cy="5936973"/>
          </a:xfrm>
          <a:prstGeom prst="rect">
            <a:avLst/>
          </a:prstGeom>
        </p:spPr>
      </p:pic>
      <p:pic>
        <p:nvPicPr>
          <p:cNvPr id="8" name="Imagen 9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B01B7287-B377-449C-A282-0858801B95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00" y="4963642"/>
            <a:ext cx="2743200" cy="1745673"/>
          </a:xfrm>
          <a:prstGeom prst="rect">
            <a:avLst/>
          </a:prstGeom>
        </p:spPr>
      </p:pic>
      <p:pic>
        <p:nvPicPr>
          <p:cNvPr id="10" name="Imagen 10">
            <a:extLst>
              <a:ext uri="{FF2B5EF4-FFF2-40B4-BE49-F238E27FC236}">
                <a16:creationId xmlns:a16="http://schemas.microsoft.com/office/drawing/2014/main" id="{775C431E-149B-4094-A7E3-5DCDC412C1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4313" y="2209025"/>
            <a:ext cx="7569201" cy="231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473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1" name="Google Shape;91;p1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2" name="Google Shape;92;p1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3" name="Google Shape;93;p1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4" name="Google Shape;94;p1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5" name="Google Shape;95;p1"/>
          <p:cNvSpPr txBox="1">
            <a:spLocks noGrp="1"/>
          </p:cNvSpPr>
          <p:nvPr>
            <p:ph type="title"/>
          </p:nvPr>
        </p:nvSpPr>
        <p:spPr>
          <a:xfrm>
            <a:off x="175696" y="160664"/>
            <a:ext cx="3681351" cy="4101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venir"/>
              <a:buNone/>
            </a:pPr>
            <a:r>
              <a:rPr lang="es-DO" sz="2800">
                <a:solidFill>
                  <a:schemeClr val="lt1"/>
                </a:solidFill>
              </a:rPr>
              <a:t>ENCUESTA DE OPINIÓN A DOCENTES DE LA UASD</a:t>
            </a:r>
            <a:endParaRPr/>
          </a:p>
        </p:txBody>
      </p:sp>
      <p:sp>
        <p:nvSpPr>
          <p:cNvPr id="96" name="Google Shape;96;p1"/>
          <p:cNvSpPr txBox="1"/>
          <p:nvPr/>
        </p:nvSpPr>
        <p:spPr>
          <a:xfrm>
            <a:off x="285008" y="5631329"/>
            <a:ext cx="357204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</a:t>
            </a:r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8</a:t>
            </a:r>
            <a:r>
              <a:rPr lang="es-DO"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de Septiembre 2020</a:t>
            </a:r>
            <a:endParaRPr/>
          </a:p>
        </p:txBody>
      </p:sp>
      <p:sp>
        <p:nvSpPr>
          <p:cNvPr id="97" name="Google Shape;97;p1"/>
          <p:cNvSpPr txBox="1"/>
          <p:nvPr/>
        </p:nvSpPr>
        <p:spPr>
          <a:xfrm>
            <a:off x="4659088" y="483829"/>
            <a:ext cx="6495803" cy="307736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"/>
          <p:cNvSpPr txBox="1"/>
          <p:nvPr/>
        </p:nvSpPr>
        <p:spPr>
          <a:xfrm>
            <a:off x="285008" y="160664"/>
            <a:ext cx="304008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rPr>
              <a:t>Avances preliminares del Proceso de Encuesta</a:t>
            </a:r>
            <a:endParaRPr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DC10AE-7511-405F-9E40-15DC204AB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75220" y="1174954"/>
            <a:ext cx="6603328" cy="2165202"/>
          </a:xfrm>
        </p:spPr>
        <p:txBody>
          <a:bodyPr>
            <a:normAutofit fontScale="92500" lnSpcReduction="10000"/>
          </a:bodyPr>
          <a:lstStyle/>
          <a:p>
            <a:r>
              <a:rPr lang="es-MX"/>
              <a:t>Gracias a mi querido amigo y colega, Rafael Durán, Daniel Durán, Patricia Reyna Liberato y Amaury Reyna Liberato quienes han compartido la responsabilidad de este trabajo, en el diseño metodológico, captura y procesamiento de la información, diseño de los artes y difusión en las redes sociales.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847C29-7AFC-4686-A349-25FE2634DB63}"/>
              </a:ext>
            </a:extLst>
          </p:cNvPr>
          <p:cNvSpPr txBox="1"/>
          <p:nvPr/>
        </p:nvSpPr>
        <p:spPr>
          <a:xfrm>
            <a:off x="4846765" y="3739918"/>
            <a:ext cx="6536513" cy="25237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/>
              <a:t>Gracias a las autoridades de la UASD que nos ofrecieron todas las facilidades para facilitar la comunicación con los docentes y a FAPROUASD, entidad gremial que aceptó opinar el instrumento de recolección de la data, previo a su aplicación, a pesar de que en ambos casos, autoridades y gremios, este estudio no le es vinculante dado que fue realizado desde mi condición de promotor independiente del mismo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433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" name="Google Shape;107;p2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2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type="title"/>
          </p:nvPr>
        </p:nvSpPr>
        <p:spPr>
          <a:xfrm>
            <a:off x="175696" y="160664"/>
            <a:ext cx="3681351" cy="4101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venir"/>
              <a:buNone/>
            </a:pPr>
            <a:r>
              <a:rPr lang="es-DO" sz="2800">
                <a:solidFill>
                  <a:schemeClr val="lt1"/>
                </a:solidFill>
              </a:rPr>
              <a:t>ENCUESTA DE OPINIÓN A DOCENTES DE LA UASD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175696" y="5631329"/>
            <a:ext cx="36813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18 de Septiembre 2020</a:t>
            </a:r>
            <a:endParaRPr lang="es-DO" sz="1800"/>
          </a:p>
        </p:txBody>
      </p:sp>
      <p:sp>
        <p:nvSpPr>
          <p:cNvPr id="111" name="Google Shape;111;p2"/>
          <p:cNvSpPr txBox="1"/>
          <p:nvPr/>
        </p:nvSpPr>
        <p:spPr>
          <a:xfrm>
            <a:off x="4044953" y="10374"/>
            <a:ext cx="6495803" cy="64629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Resultados Preliminares de la Encuesta al Docente de la UASD. Captura data del 11 al 15 de septiembre 2020</a:t>
            </a:r>
            <a:endParaRPr sz="1100"/>
          </a:p>
        </p:txBody>
      </p:sp>
      <p:pic>
        <p:nvPicPr>
          <p:cNvPr id="112" name="Google Shape;112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24251" y="-17361"/>
            <a:ext cx="1166985" cy="10023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FF235D8-51F3-1143-B4D5-62DB40EA6078}"/>
              </a:ext>
            </a:extLst>
          </p:cNvPr>
          <p:cNvSpPr txBox="1"/>
          <p:nvPr/>
        </p:nvSpPr>
        <p:spPr>
          <a:xfrm>
            <a:off x="4044953" y="1034814"/>
            <a:ext cx="6797248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DO" sz="2000"/>
              <a:t>Faltan condiciones al Docente para el Semestre  2020-20.</a:t>
            </a:r>
          </a:p>
        </p:txBody>
      </p:sp>
      <p:pic>
        <p:nvPicPr>
          <p:cNvPr id="3" name="Imagen 5" descr="Captura de pantalla con letras y números&#10;&#10;Descripción generada automáticamente">
            <a:extLst>
              <a:ext uri="{FF2B5EF4-FFF2-40B4-BE49-F238E27FC236}">
                <a16:creationId xmlns:a16="http://schemas.microsoft.com/office/drawing/2014/main" id="{1FAA1637-CC5E-46A4-9F2B-6002DCB13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2052" y="1625486"/>
            <a:ext cx="6277113" cy="1442505"/>
          </a:xfrm>
          <a:prstGeom prst="rect">
            <a:avLst/>
          </a:prstGeom>
        </p:spPr>
      </p:pic>
      <p:pic>
        <p:nvPicPr>
          <p:cNvPr id="7" name="Imagen 7" descr="Imagen que contiene captura de pantalla, refrigerador, teléfono, computadora&#10;&#10;Descripción generada automáticamente">
            <a:extLst>
              <a:ext uri="{FF2B5EF4-FFF2-40B4-BE49-F238E27FC236}">
                <a16:creationId xmlns:a16="http://schemas.microsoft.com/office/drawing/2014/main" id="{98323198-C9EE-4116-B6DD-1BF2F75B41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2139" y="3217522"/>
            <a:ext cx="5934765" cy="326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6071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" name="Google Shape;107;p2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2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276338" y="6077027"/>
            <a:ext cx="36813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18 de Septiembre 2020</a:t>
            </a:r>
            <a:endParaRPr lang="es-DO" sz="1800"/>
          </a:p>
        </p:txBody>
      </p:sp>
      <p:sp>
        <p:nvSpPr>
          <p:cNvPr id="111" name="Google Shape;111;p2"/>
          <p:cNvSpPr txBox="1"/>
          <p:nvPr/>
        </p:nvSpPr>
        <p:spPr>
          <a:xfrm>
            <a:off x="4044953" y="10374"/>
            <a:ext cx="6495803" cy="64629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Resultados Preliminares de la Encuesta al Docente de la UASD. Captura data del 11 al 15 de septiembre 2020</a:t>
            </a:r>
            <a:endParaRPr sz="1100"/>
          </a:p>
        </p:txBody>
      </p:sp>
      <p:pic>
        <p:nvPicPr>
          <p:cNvPr id="112" name="Google Shape;112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24251" y="-17361"/>
            <a:ext cx="1166985" cy="1002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6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8EE4D98A-7BE3-4F1D-82B1-D2D162F25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570" y="1490590"/>
            <a:ext cx="11340860" cy="389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976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" name="Google Shape;107;p2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2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175696" y="5631329"/>
            <a:ext cx="36813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18 de Septiembre 2020</a:t>
            </a:r>
            <a:endParaRPr lang="es-DO" sz="1800"/>
          </a:p>
        </p:txBody>
      </p:sp>
      <p:sp>
        <p:nvSpPr>
          <p:cNvPr id="111" name="Google Shape;111;p2"/>
          <p:cNvSpPr txBox="1"/>
          <p:nvPr/>
        </p:nvSpPr>
        <p:spPr>
          <a:xfrm>
            <a:off x="4044953" y="10374"/>
            <a:ext cx="6495803" cy="64629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Resultados Preliminares de la Encuesta al Docente de la UASD. Captura data del 11 al 15 de septiembre 2020</a:t>
            </a:r>
            <a:endParaRPr sz="1100"/>
          </a:p>
        </p:txBody>
      </p:sp>
      <p:pic>
        <p:nvPicPr>
          <p:cNvPr id="112" name="Google Shape;112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24251" y="-17361"/>
            <a:ext cx="1166985" cy="1002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3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46BD656C-7AB6-4178-ACFA-4D12B179E8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929" y="1380091"/>
            <a:ext cx="11685916" cy="508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702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/>
          <p:nvPr/>
        </p:nvSpPr>
        <p:spPr>
          <a:xfrm>
            <a:off x="10353402" y="2093023"/>
            <a:ext cx="1353787" cy="38902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5" name="Google Shape;105;p2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" name="Google Shape;107;p2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2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type="title"/>
          </p:nvPr>
        </p:nvSpPr>
        <p:spPr>
          <a:xfrm>
            <a:off x="175696" y="160664"/>
            <a:ext cx="3681351" cy="4101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venir"/>
              <a:buNone/>
            </a:pPr>
            <a:r>
              <a:rPr lang="es-DO" sz="2800">
                <a:solidFill>
                  <a:schemeClr val="lt1"/>
                </a:solidFill>
              </a:rPr>
              <a:t>ENCUESTA DE OPINIÓN A DOCENTES DE LA UASD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175696" y="5631329"/>
            <a:ext cx="36813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18 de Septiembre 2020</a:t>
            </a:r>
            <a:endParaRPr lang="es-DO" sz="1800"/>
          </a:p>
        </p:txBody>
      </p:sp>
      <p:sp>
        <p:nvSpPr>
          <p:cNvPr id="111" name="Google Shape;111;p2"/>
          <p:cNvSpPr txBox="1"/>
          <p:nvPr/>
        </p:nvSpPr>
        <p:spPr>
          <a:xfrm>
            <a:off x="4044953" y="10374"/>
            <a:ext cx="6495803" cy="64629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Resultados Preliminares de la Encuesta al Docente de la UASD. Captura data del 11 al 15 de septiembre 2020</a:t>
            </a:r>
            <a:endParaRPr sz="1100"/>
          </a:p>
        </p:txBody>
      </p:sp>
      <p:pic>
        <p:nvPicPr>
          <p:cNvPr id="112" name="Google Shape;112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24251" y="-17361"/>
            <a:ext cx="1166985" cy="10023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FF235D8-51F3-1143-B4D5-62DB40EA6078}"/>
              </a:ext>
            </a:extLst>
          </p:cNvPr>
          <p:cNvSpPr txBox="1"/>
          <p:nvPr/>
        </p:nvSpPr>
        <p:spPr>
          <a:xfrm>
            <a:off x="4044953" y="1034814"/>
            <a:ext cx="7758026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DO" sz="2000"/>
              <a:t>Actitud ante la plataforma propuesta para el Semestre  2020-20.</a:t>
            </a:r>
          </a:p>
        </p:txBody>
      </p:sp>
      <p:pic>
        <p:nvPicPr>
          <p:cNvPr id="8" name="Imagen 8" descr="Captura de pantalla de un celular con letras&#10;&#10;Descripción generada automáticamente">
            <a:extLst>
              <a:ext uri="{FF2B5EF4-FFF2-40B4-BE49-F238E27FC236}">
                <a16:creationId xmlns:a16="http://schemas.microsoft.com/office/drawing/2014/main" id="{89616B1E-25E8-44E3-A4A5-29D1E6C7F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1009" y="3345741"/>
            <a:ext cx="6928678" cy="2927389"/>
          </a:xfrm>
          <a:prstGeom prst="rect">
            <a:avLst/>
          </a:prstGeom>
        </p:spPr>
      </p:pic>
      <p:pic>
        <p:nvPicPr>
          <p:cNvPr id="9" name="Imagen 9" descr="Imagen que contiene captura de pantalla, naranja&#10;&#10;Descripción generada automáticamente">
            <a:extLst>
              <a:ext uri="{FF2B5EF4-FFF2-40B4-BE49-F238E27FC236}">
                <a16:creationId xmlns:a16="http://schemas.microsoft.com/office/drawing/2014/main" id="{BCAA2FD6-1C3D-466C-B6CA-ADE76898D3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9531" y="1546508"/>
            <a:ext cx="7248939" cy="154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8952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/>
          <p:nvPr/>
        </p:nvSpPr>
        <p:spPr>
          <a:xfrm>
            <a:off x="10353402" y="2093023"/>
            <a:ext cx="1353787" cy="38902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5" name="Google Shape;105;p2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" name="Google Shape;107;p2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2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type="title"/>
          </p:nvPr>
        </p:nvSpPr>
        <p:spPr>
          <a:xfrm>
            <a:off x="175696" y="160664"/>
            <a:ext cx="3681351" cy="4101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venir"/>
              <a:buNone/>
            </a:pPr>
            <a:r>
              <a:rPr lang="es-DO" sz="2800">
                <a:solidFill>
                  <a:schemeClr val="lt1"/>
                </a:solidFill>
              </a:rPr>
              <a:t>ENCUESTA DE OPINIÓN A DOCENTES DE LA UASD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175696" y="5631329"/>
            <a:ext cx="36813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18 de Septiembre 2020</a:t>
            </a:r>
            <a:endParaRPr lang="es-DO" sz="1800"/>
          </a:p>
        </p:txBody>
      </p:sp>
      <p:sp>
        <p:nvSpPr>
          <p:cNvPr id="111" name="Google Shape;111;p2"/>
          <p:cNvSpPr txBox="1"/>
          <p:nvPr/>
        </p:nvSpPr>
        <p:spPr>
          <a:xfrm>
            <a:off x="4044953" y="10374"/>
            <a:ext cx="6495803" cy="64629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Resultados Preliminares de la Encuesta al Docente de la UASD. Captura data del 11 al 15 de septiembre 2020</a:t>
            </a:r>
            <a:endParaRPr sz="1100"/>
          </a:p>
        </p:txBody>
      </p:sp>
      <p:pic>
        <p:nvPicPr>
          <p:cNvPr id="112" name="Google Shape;112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24251" y="-17361"/>
            <a:ext cx="1166985" cy="10023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FF235D8-51F3-1143-B4D5-62DB40EA6078}"/>
              </a:ext>
            </a:extLst>
          </p:cNvPr>
          <p:cNvSpPr txBox="1"/>
          <p:nvPr/>
        </p:nvSpPr>
        <p:spPr>
          <a:xfrm>
            <a:off x="4031978" y="1084862"/>
            <a:ext cx="8159258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DO" sz="2000"/>
              <a:t>Flexibilidad uso de la plataforma propuesta para el Semestre  2020-20.</a:t>
            </a:r>
          </a:p>
        </p:txBody>
      </p:sp>
      <p:pic>
        <p:nvPicPr>
          <p:cNvPr id="6" name="Imagen 6" descr="Captura de pantalla de un celular con letras&#10;&#10;Descripción generada automáticamente">
            <a:extLst>
              <a:ext uri="{FF2B5EF4-FFF2-40B4-BE49-F238E27FC236}">
                <a16:creationId xmlns:a16="http://schemas.microsoft.com/office/drawing/2014/main" id="{87125A7C-392B-4745-B892-5C8F562A3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4139" y="1911448"/>
            <a:ext cx="6321286" cy="1301277"/>
          </a:xfrm>
          <a:prstGeom prst="rect">
            <a:avLst/>
          </a:prstGeom>
        </p:spPr>
      </p:pic>
      <p:pic>
        <p:nvPicPr>
          <p:cNvPr id="7" name="Imagen 7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DBC7D56F-1FC7-4A76-B68F-21B4A2050C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6661" y="3325231"/>
            <a:ext cx="5636591" cy="313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030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/>
          <p:nvPr/>
        </p:nvSpPr>
        <p:spPr>
          <a:xfrm>
            <a:off x="10347357" y="2110364"/>
            <a:ext cx="1353787" cy="38902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5" name="Google Shape;105;p2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" name="Google Shape;107;p2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2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175696" y="5631329"/>
            <a:ext cx="36813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18 de Septiembre 2020</a:t>
            </a:r>
            <a:endParaRPr lang="es-DO" sz="1800"/>
          </a:p>
        </p:txBody>
      </p:sp>
      <p:sp>
        <p:nvSpPr>
          <p:cNvPr id="111" name="Google Shape;111;p2"/>
          <p:cNvSpPr txBox="1"/>
          <p:nvPr/>
        </p:nvSpPr>
        <p:spPr>
          <a:xfrm>
            <a:off x="4044953" y="10374"/>
            <a:ext cx="6495803" cy="64629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Resultados Preliminares de la Encuesta al Docente de la UASD. Captura data del 11 al 15 de septiembre 2020</a:t>
            </a:r>
            <a:endParaRPr sz="1100"/>
          </a:p>
        </p:txBody>
      </p:sp>
      <p:pic>
        <p:nvPicPr>
          <p:cNvPr id="112" name="Google Shape;112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24251" y="-17361"/>
            <a:ext cx="1166985" cy="10023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FF235D8-51F3-1143-B4D5-62DB40EA6078}"/>
              </a:ext>
            </a:extLst>
          </p:cNvPr>
          <p:cNvSpPr txBox="1"/>
          <p:nvPr/>
        </p:nvSpPr>
        <p:spPr>
          <a:xfrm>
            <a:off x="6825978" y="1040688"/>
            <a:ext cx="4989780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DO" sz="2000"/>
              <a:t>Herramientas alternas preferidas para el Semestre  2020-20.</a:t>
            </a:r>
          </a:p>
        </p:txBody>
      </p:sp>
      <p:pic>
        <p:nvPicPr>
          <p:cNvPr id="6" name="Imagen 6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59BD727C-1F35-413D-9D11-DCA912FDE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6921" y="3116498"/>
            <a:ext cx="6961808" cy="3617787"/>
          </a:xfrm>
          <a:prstGeom prst="rect">
            <a:avLst/>
          </a:prstGeom>
        </p:spPr>
      </p:pic>
      <p:pic>
        <p:nvPicPr>
          <p:cNvPr id="9" name="Imagen 9" descr="Captura de pantalla de un celular con letras&#10;&#10;Descripción generada automáticamente">
            <a:extLst>
              <a:ext uri="{FF2B5EF4-FFF2-40B4-BE49-F238E27FC236}">
                <a16:creationId xmlns:a16="http://schemas.microsoft.com/office/drawing/2014/main" id="{1754679D-A0C7-42E4-B7B6-6F1361199D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443" y="732184"/>
            <a:ext cx="5437808" cy="230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739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" name="Google Shape;107;p2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2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131522" y="6227677"/>
            <a:ext cx="36813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18 de Septiembre 2020</a:t>
            </a:r>
            <a:endParaRPr lang="es-DO" sz="1800"/>
          </a:p>
        </p:txBody>
      </p:sp>
      <p:sp>
        <p:nvSpPr>
          <p:cNvPr id="111" name="Google Shape;111;p2"/>
          <p:cNvSpPr txBox="1"/>
          <p:nvPr/>
        </p:nvSpPr>
        <p:spPr>
          <a:xfrm>
            <a:off x="4044953" y="10374"/>
            <a:ext cx="6495803" cy="64629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Resultados Preliminares de la Encuesta al Docente de la UASD. Captura data del 11 al 17 de septiembre 2020</a:t>
            </a:r>
            <a:endParaRPr sz="1100">
              <a:solidFill>
                <a:schemeClr val="lt1"/>
              </a:solidFill>
            </a:endParaRPr>
          </a:p>
        </p:txBody>
      </p:sp>
      <p:pic>
        <p:nvPicPr>
          <p:cNvPr id="112" name="Google Shape;112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24251" y="-17361"/>
            <a:ext cx="1166985" cy="10023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FF235D8-51F3-1143-B4D5-62DB40EA6078}"/>
              </a:ext>
            </a:extLst>
          </p:cNvPr>
          <p:cNvSpPr txBox="1"/>
          <p:nvPr/>
        </p:nvSpPr>
        <p:spPr>
          <a:xfrm>
            <a:off x="442848" y="775645"/>
            <a:ext cx="8159258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DO" sz="2000"/>
              <a:t>Si está preparado para el Semestre  2020-20.</a:t>
            </a:r>
          </a:p>
        </p:txBody>
      </p:sp>
      <p:pic>
        <p:nvPicPr>
          <p:cNvPr id="9" name="Imagen 9" descr="Captura de pantalla de un celular con letras&#10;&#10;Descripción generada automáticamente">
            <a:extLst>
              <a:ext uri="{FF2B5EF4-FFF2-40B4-BE49-F238E27FC236}">
                <a16:creationId xmlns:a16="http://schemas.microsoft.com/office/drawing/2014/main" id="{64C6774C-D4C9-46A2-BB3F-9E3E5D3D1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058" y="1299089"/>
            <a:ext cx="9019673" cy="1923689"/>
          </a:xfrm>
          <a:prstGeom prst="rect">
            <a:avLst/>
          </a:prstGeom>
        </p:spPr>
      </p:pic>
      <p:pic>
        <p:nvPicPr>
          <p:cNvPr id="10" name="Imagen 10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3ECABDA2-8452-49C6-B97F-5AE6B51A03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2873" y="3216504"/>
            <a:ext cx="5931568" cy="355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307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/>
          <p:nvPr/>
        </p:nvSpPr>
        <p:spPr>
          <a:xfrm>
            <a:off x="10347357" y="2110364"/>
            <a:ext cx="1353787" cy="38902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5" name="Google Shape;105;p2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" name="Google Shape;107;p2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2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175696" y="5631329"/>
            <a:ext cx="36813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18 de Septiembre 2020</a:t>
            </a:r>
            <a:endParaRPr lang="es-DO" sz="1800"/>
          </a:p>
        </p:txBody>
      </p:sp>
      <p:sp>
        <p:nvSpPr>
          <p:cNvPr id="111" name="Google Shape;111;p2"/>
          <p:cNvSpPr txBox="1"/>
          <p:nvPr/>
        </p:nvSpPr>
        <p:spPr>
          <a:xfrm>
            <a:off x="4044953" y="10374"/>
            <a:ext cx="6495803" cy="64629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Resultados Preliminares de la Encuesta al Docente de la UASD. Captura data del 11 al 17 de septiembre 2020</a:t>
            </a:r>
            <a:endParaRPr sz="1100">
              <a:solidFill>
                <a:schemeClr val="lt1"/>
              </a:solidFill>
            </a:endParaRPr>
          </a:p>
        </p:txBody>
      </p:sp>
      <p:pic>
        <p:nvPicPr>
          <p:cNvPr id="112" name="Google Shape;112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24251" y="-17361"/>
            <a:ext cx="1166985" cy="10023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FF235D8-51F3-1143-B4D5-62DB40EA6078}"/>
              </a:ext>
            </a:extLst>
          </p:cNvPr>
          <p:cNvSpPr txBox="1"/>
          <p:nvPr/>
        </p:nvSpPr>
        <p:spPr>
          <a:xfrm>
            <a:off x="4020724" y="900900"/>
            <a:ext cx="8159258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DO" sz="2000"/>
              <a:t>Si está preparado para el Semestre  2020-20.</a:t>
            </a:r>
          </a:p>
        </p:txBody>
      </p:sp>
      <p:pic>
        <p:nvPicPr>
          <p:cNvPr id="3" name="Imagen 3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2B14B00C-DA7C-45A7-923C-AA0B66205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979" y="1226233"/>
            <a:ext cx="7906752" cy="1898955"/>
          </a:xfrm>
          <a:prstGeom prst="rect">
            <a:avLst/>
          </a:prstGeom>
        </p:spPr>
      </p:pic>
      <p:pic>
        <p:nvPicPr>
          <p:cNvPr id="4" name="Imagen 4" descr="Captura de pantalla de un celular con letras&#10;&#10;Descripción generada automáticamente">
            <a:extLst>
              <a:ext uri="{FF2B5EF4-FFF2-40B4-BE49-F238E27FC236}">
                <a16:creationId xmlns:a16="http://schemas.microsoft.com/office/drawing/2014/main" id="{78600327-93FA-4FF9-B4B2-E279038B46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3821" y="3381105"/>
            <a:ext cx="6643436" cy="319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012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" name="Google Shape;107;p2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2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319261" y="6448546"/>
            <a:ext cx="36813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18 de Septiembre 2020</a:t>
            </a:r>
            <a:endParaRPr lang="es-DO" sz="1800"/>
          </a:p>
        </p:txBody>
      </p:sp>
      <p:sp>
        <p:nvSpPr>
          <p:cNvPr id="111" name="Google Shape;111;p2"/>
          <p:cNvSpPr txBox="1"/>
          <p:nvPr/>
        </p:nvSpPr>
        <p:spPr>
          <a:xfrm>
            <a:off x="4044953" y="10374"/>
            <a:ext cx="6495803" cy="64629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Resultados Preliminares de la Encuesta al Docente de la UASD. Captura data del 11 al 17 de septiembre 2020</a:t>
            </a:r>
            <a:endParaRPr sz="1100">
              <a:solidFill>
                <a:schemeClr val="lt1"/>
              </a:solidFill>
            </a:endParaRPr>
          </a:p>
        </p:txBody>
      </p:sp>
      <p:pic>
        <p:nvPicPr>
          <p:cNvPr id="112" name="Google Shape;112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24251" y="-17361"/>
            <a:ext cx="1166985" cy="10023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FF235D8-51F3-1143-B4D5-62DB40EA6078}"/>
              </a:ext>
            </a:extLst>
          </p:cNvPr>
          <p:cNvSpPr txBox="1"/>
          <p:nvPr/>
        </p:nvSpPr>
        <p:spPr>
          <a:xfrm>
            <a:off x="641420" y="779422"/>
            <a:ext cx="8159258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DO" sz="2000"/>
              <a:t>Evaluación Jornadas de capacitación.</a:t>
            </a:r>
          </a:p>
        </p:txBody>
      </p:sp>
      <p:pic>
        <p:nvPicPr>
          <p:cNvPr id="7" name="Imagen 7" descr="Imagen que contiene tabla, estacionado, barco, grupo&#10;&#10;Descripción generada automáticamente">
            <a:extLst>
              <a:ext uri="{FF2B5EF4-FFF2-40B4-BE49-F238E27FC236}">
                <a16:creationId xmlns:a16="http://schemas.microsoft.com/office/drawing/2014/main" id="{46FCC0D2-ED77-4990-A714-A05975CA0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8313" y="3535204"/>
            <a:ext cx="5934765" cy="3222111"/>
          </a:xfrm>
          <a:prstGeom prst="rect">
            <a:avLst/>
          </a:prstGeom>
        </p:spPr>
      </p:pic>
      <p:pic>
        <p:nvPicPr>
          <p:cNvPr id="8" name="Imagen 8" descr="Imagen que contiene alimentos&#10;&#10;Descripción generada automáticamente">
            <a:extLst>
              <a:ext uri="{FF2B5EF4-FFF2-40B4-BE49-F238E27FC236}">
                <a16:creationId xmlns:a16="http://schemas.microsoft.com/office/drawing/2014/main" id="{5B7D5371-1764-4DBA-A206-89ACBA2DD3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922" y="1299292"/>
            <a:ext cx="6111461" cy="213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5546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/>
          <p:nvPr/>
        </p:nvSpPr>
        <p:spPr>
          <a:xfrm>
            <a:off x="10347357" y="2110364"/>
            <a:ext cx="1353787" cy="38902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5" name="Google Shape;105;p2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" name="Google Shape;107;p2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2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175696" y="5631329"/>
            <a:ext cx="36813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18 de Septiembre 2020</a:t>
            </a:r>
            <a:endParaRPr lang="es-DO" sz="1800"/>
          </a:p>
        </p:txBody>
      </p:sp>
      <p:sp>
        <p:nvSpPr>
          <p:cNvPr id="111" name="Google Shape;111;p2"/>
          <p:cNvSpPr txBox="1"/>
          <p:nvPr/>
        </p:nvSpPr>
        <p:spPr>
          <a:xfrm>
            <a:off x="4044953" y="10374"/>
            <a:ext cx="6495803" cy="64629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Resultados Preliminares de la Encuesta al Docente de la UASD. Captura data del 11 al 15 de septiembre 2020</a:t>
            </a:r>
            <a:endParaRPr sz="1100"/>
          </a:p>
        </p:txBody>
      </p:sp>
      <p:pic>
        <p:nvPicPr>
          <p:cNvPr id="112" name="Google Shape;112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24251" y="-17361"/>
            <a:ext cx="1166985" cy="10023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FF235D8-51F3-1143-B4D5-62DB40EA6078}"/>
              </a:ext>
            </a:extLst>
          </p:cNvPr>
          <p:cNvSpPr txBox="1"/>
          <p:nvPr/>
        </p:nvSpPr>
        <p:spPr>
          <a:xfrm>
            <a:off x="4020724" y="900900"/>
            <a:ext cx="8159258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DO" sz="2000"/>
              <a:t>Evaluación Jornadas de capacitación.</a:t>
            </a:r>
          </a:p>
        </p:txBody>
      </p:sp>
      <p:pic>
        <p:nvPicPr>
          <p:cNvPr id="6" name="Imagen 6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F1FC1229-8B22-4A54-AA47-E7C345DA3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7965" y="2278587"/>
            <a:ext cx="6950764" cy="2930302"/>
          </a:xfrm>
          <a:prstGeom prst="rect">
            <a:avLst/>
          </a:prstGeom>
        </p:spPr>
      </p:pic>
      <p:pic>
        <p:nvPicPr>
          <p:cNvPr id="7" name="Imagen 7">
            <a:extLst>
              <a:ext uri="{FF2B5EF4-FFF2-40B4-BE49-F238E27FC236}">
                <a16:creationId xmlns:a16="http://schemas.microsoft.com/office/drawing/2014/main" id="{0A937682-3DB9-4991-8814-039BBE7AF1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748" y="1714847"/>
            <a:ext cx="4355547" cy="254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61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1" name="Google Shape;91;p1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2" name="Google Shape;92;p1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3" name="Google Shape;93;p1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4" name="Google Shape;94;p1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5" name="Google Shape;95;p1"/>
          <p:cNvSpPr txBox="1">
            <a:spLocks noGrp="1"/>
          </p:cNvSpPr>
          <p:nvPr>
            <p:ph type="title"/>
          </p:nvPr>
        </p:nvSpPr>
        <p:spPr>
          <a:xfrm>
            <a:off x="175696" y="160664"/>
            <a:ext cx="3681351" cy="4101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venir"/>
              <a:buNone/>
            </a:pPr>
            <a:r>
              <a:rPr lang="es-DO" sz="2800">
                <a:solidFill>
                  <a:schemeClr val="lt1"/>
                </a:solidFill>
              </a:rPr>
              <a:t>ENCUESTA DE OPINIÓN A DOCENTES DE LA UASD</a:t>
            </a:r>
            <a:endParaRPr/>
          </a:p>
        </p:txBody>
      </p:sp>
      <p:sp>
        <p:nvSpPr>
          <p:cNvPr id="96" name="Google Shape;96;p1"/>
          <p:cNvSpPr txBox="1"/>
          <p:nvPr/>
        </p:nvSpPr>
        <p:spPr>
          <a:xfrm>
            <a:off x="285008" y="5631329"/>
            <a:ext cx="357204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</a:t>
            </a:r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8</a:t>
            </a:r>
            <a:r>
              <a:rPr lang="es-DO"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de Septiembre 2020</a:t>
            </a:r>
            <a:endParaRPr/>
          </a:p>
        </p:txBody>
      </p:sp>
      <p:sp>
        <p:nvSpPr>
          <p:cNvPr id="97" name="Google Shape;97;p1"/>
          <p:cNvSpPr txBox="1"/>
          <p:nvPr/>
        </p:nvSpPr>
        <p:spPr>
          <a:xfrm>
            <a:off x="4659088" y="483829"/>
            <a:ext cx="6495803" cy="307736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"/>
          <p:cNvSpPr txBox="1"/>
          <p:nvPr/>
        </p:nvSpPr>
        <p:spPr>
          <a:xfrm>
            <a:off x="285008" y="160664"/>
            <a:ext cx="304008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rPr>
              <a:t>Avances preliminares del Proceso de Encuesta</a:t>
            </a:r>
            <a:endParaRPr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8F480DF-82CF-459C-AA67-6A2B38A053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4DA7665-E487-455D-8219-F2EA3E0B1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46" y="-17867"/>
            <a:ext cx="12248731" cy="687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327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/>
          <p:nvPr/>
        </p:nvSpPr>
        <p:spPr>
          <a:xfrm>
            <a:off x="10347357" y="2110364"/>
            <a:ext cx="1353787" cy="38902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5" name="Google Shape;105;p2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" name="Google Shape;107;p2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2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341348" y="6216633"/>
            <a:ext cx="36813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18 de Septiembre 2020</a:t>
            </a:r>
            <a:endParaRPr lang="es-DO" sz="1800"/>
          </a:p>
        </p:txBody>
      </p:sp>
      <p:sp>
        <p:nvSpPr>
          <p:cNvPr id="111" name="Google Shape;111;p2"/>
          <p:cNvSpPr txBox="1"/>
          <p:nvPr/>
        </p:nvSpPr>
        <p:spPr>
          <a:xfrm>
            <a:off x="4044953" y="10374"/>
            <a:ext cx="6495803" cy="64629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Resultados Preliminares de la Encuesta al Docente de la UASD. Captura data del 11 al 17 de septiembre 2020</a:t>
            </a:r>
            <a:endParaRPr sz="1100">
              <a:solidFill>
                <a:schemeClr val="lt1"/>
              </a:solidFill>
            </a:endParaRPr>
          </a:p>
        </p:txBody>
      </p:sp>
      <p:pic>
        <p:nvPicPr>
          <p:cNvPr id="112" name="Google Shape;112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24251" y="-17361"/>
            <a:ext cx="1166985" cy="10023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FF235D8-51F3-1143-B4D5-62DB40EA6078}"/>
              </a:ext>
            </a:extLst>
          </p:cNvPr>
          <p:cNvSpPr txBox="1"/>
          <p:nvPr/>
        </p:nvSpPr>
        <p:spPr>
          <a:xfrm>
            <a:off x="420550" y="1143857"/>
            <a:ext cx="8159258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DO" sz="2000"/>
              <a:t>Recepción apoyo en dinero entregado por autoridades UASD.</a:t>
            </a:r>
          </a:p>
        </p:txBody>
      </p:sp>
      <p:pic>
        <p:nvPicPr>
          <p:cNvPr id="6" name="Imagen 7" descr="Captura de pantalla de un celular con letras&#10;&#10;Descripción generada automáticamente">
            <a:extLst>
              <a:ext uri="{FF2B5EF4-FFF2-40B4-BE49-F238E27FC236}">
                <a16:creationId xmlns:a16="http://schemas.microsoft.com/office/drawing/2014/main" id="{9FD7D3B1-0E8F-4BC9-895A-088C7A1D4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44" y="1544215"/>
            <a:ext cx="5481982" cy="1660264"/>
          </a:xfrm>
          <a:prstGeom prst="rect">
            <a:avLst/>
          </a:prstGeom>
        </p:spPr>
      </p:pic>
      <p:pic>
        <p:nvPicPr>
          <p:cNvPr id="10" name="Imagen 10" descr="Captura de pantalla de un celular con letras&#10;&#10;Descripción generada automáticamente">
            <a:extLst>
              <a:ext uri="{FF2B5EF4-FFF2-40B4-BE49-F238E27FC236}">
                <a16:creationId xmlns:a16="http://schemas.microsoft.com/office/drawing/2014/main" id="{900AE6CA-343B-46BF-A830-7E39456CF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1791" y="3232596"/>
            <a:ext cx="6221895" cy="329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510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/>
          <p:nvPr/>
        </p:nvSpPr>
        <p:spPr>
          <a:xfrm>
            <a:off x="10347357" y="2110364"/>
            <a:ext cx="1353787" cy="38902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5" name="Google Shape;105;p2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" name="Google Shape;107;p2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2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275959" y="5881987"/>
            <a:ext cx="36813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18 de Septiembre 2020</a:t>
            </a:r>
            <a:endParaRPr lang="es-DO" sz="1800"/>
          </a:p>
        </p:txBody>
      </p:sp>
      <p:sp>
        <p:nvSpPr>
          <p:cNvPr id="111" name="Google Shape;111;p2"/>
          <p:cNvSpPr txBox="1"/>
          <p:nvPr/>
        </p:nvSpPr>
        <p:spPr>
          <a:xfrm>
            <a:off x="4044953" y="10374"/>
            <a:ext cx="6495803" cy="64629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Resultados Preliminares de la Encuesta al Docente de la UASD. Captura data del 11 al 15 de septiembre 2020</a:t>
            </a:r>
            <a:endParaRPr sz="1100"/>
          </a:p>
        </p:txBody>
      </p:sp>
      <p:pic>
        <p:nvPicPr>
          <p:cNvPr id="112" name="Google Shape;112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24251" y="-17361"/>
            <a:ext cx="1166985" cy="10023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FF235D8-51F3-1143-B4D5-62DB40EA6078}"/>
              </a:ext>
            </a:extLst>
          </p:cNvPr>
          <p:cNvSpPr txBox="1"/>
          <p:nvPr/>
        </p:nvSpPr>
        <p:spPr>
          <a:xfrm>
            <a:off x="4020724" y="900900"/>
            <a:ext cx="8159258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DO" sz="2000"/>
              <a:t>Uso del dinero entregado por autoridades UASD.</a:t>
            </a:r>
          </a:p>
        </p:txBody>
      </p:sp>
      <p:pic>
        <p:nvPicPr>
          <p:cNvPr id="7" name="Imagen 7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9358EACC-2605-46B5-8669-0A9F9475A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926" y="1738564"/>
            <a:ext cx="11145252" cy="371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440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/>
          <p:nvPr/>
        </p:nvSpPr>
        <p:spPr>
          <a:xfrm>
            <a:off x="10347357" y="2110364"/>
            <a:ext cx="1353787" cy="38902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5" name="Google Shape;105;p2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" name="Google Shape;107;p2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2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1" name="Google Shape;111;p2"/>
          <p:cNvSpPr txBox="1"/>
          <p:nvPr/>
        </p:nvSpPr>
        <p:spPr>
          <a:xfrm>
            <a:off x="4044953" y="10374"/>
            <a:ext cx="6495803" cy="64629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Resultados Preliminares de la Encuesta al Docente de la UASD. Captura data del 11 al 15 de septiembre 2020</a:t>
            </a:r>
            <a:endParaRPr sz="1100"/>
          </a:p>
        </p:txBody>
      </p:sp>
      <p:pic>
        <p:nvPicPr>
          <p:cNvPr id="112" name="Google Shape;112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24251" y="-17361"/>
            <a:ext cx="1166985" cy="10023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FF235D8-51F3-1143-B4D5-62DB40EA6078}"/>
              </a:ext>
            </a:extLst>
          </p:cNvPr>
          <p:cNvSpPr txBox="1"/>
          <p:nvPr/>
        </p:nvSpPr>
        <p:spPr>
          <a:xfrm>
            <a:off x="4020724" y="900900"/>
            <a:ext cx="8159258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DO" sz="2000"/>
              <a:t>Uso del dinero entregado por autoridades UASD.</a:t>
            </a:r>
          </a:p>
        </p:txBody>
      </p:sp>
      <p:pic>
        <p:nvPicPr>
          <p:cNvPr id="4" name="Imagen 4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DEF601FA-F85D-4AFE-8AB2-BC88B6707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702" y="1529252"/>
            <a:ext cx="10262558" cy="512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664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" name="Google Shape;107;p2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2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275087" y="6316025"/>
            <a:ext cx="36813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18 de Septiembre 2020</a:t>
            </a:r>
            <a:endParaRPr lang="es-DO" sz="1800"/>
          </a:p>
        </p:txBody>
      </p:sp>
      <p:sp>
        <p:nvSpPr>
          <p:cNvPr id="111" name="Google Shape;111;p2"/>
          <p:cNvSpPr txBox="1"/>
          <p:nvPr/>
        </p:nvSpPr>
        <p:spPr>
          <a:xfrm>
            <a:off x="4044953" y="10374"/>
            <a:ext cx="6495803" cy="64629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Resultados Preliminares de la Encuesta al Docente de la UASD. Captura data del 11 al 17 de septiembre 2020</a:t>
            </a:r>
            <a:endParaRPr sz="1100">
              <a:solidFill>
                <a:schemeClr val="lt1"/>
              </a:solidFill>
            </a:endParaRPr>
          </a:p>
        </p:txBody>
      </p:sp>
      <p:pic>
        <p:nvPicPr>
          <p:cNvPr id="112" name="Google Shape;112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24251" y="-17361"/>
            <a:ext cx="1166985" cy="10023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FF235D8-51F3-1143-B4D5-62DB40EA6078}"/>
              </a:ext>
            </a:extLst>
          </p:cNvPr>
          <p:cNvSpPr txBox="1"/>
          <p:nvPr/>
        </p:nvSpPr>
        <p:spPr>
          <a:xfrm>
            <a:off x="4020724" y="900900"/>
            <a:ext cx="8159258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DO" sz="2000"/>
              <a:t>Recursos que dispone el docente.</a:t>
            </a:r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AFD72271-A848-431C-AF9B-99DBDF290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061" y="2140427"/>
            <a:ext cx="9514935" cy="295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190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" name="Google Shape;107;p2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2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275087" y="6316025"/>
            <a:ext cx="36813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18 de Septiembre 2020</a:t>
            </a:r>
            <a:endParaRPr lang="es-DO" sz="1800"/>
          </a:p>
        </p:txBody>
      </p:sp>
      <p:sp>
        <p:nvSpPr>
          <p:cNvPr id="111" name="Google Shape;111;p2"/>
          <p:cNvSpPr txBox="1"/>
          <p:nvPr/>
        </p:nvSpPr>
        <p:spPr>
          <a:xfrm>
            <a:off x="4044953" y="10374"/>
            <a:ext cx="6495803" cy="64629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Resultados Preliminares de la Encuesta al Docente de la UASD. Captura data del 11 al 17 de septiembre 2020</a:t>
            </a:r>
            <a:endParaRPr sz="1100">
              <a:solidFill>
                <a:schemeClr val="lt1"/>
              </a:solidFill>
            </a:endParaRPr>
          </a:p>
        </p:txBody>
      </p:sp>
      <p:pic>
        <p:nvPicPr>
          <p:cNvPr id="112" name="Google Shape;112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24251" y="-17361"/>
            <a:ext cx="1166985" cy="10023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FF235D8-51F3-1143-B4D5-62DB40EA6078}"/>
              </a:ext>
            </a:extLst>
          </p:cNvPr>
          <p:cNvSpPr txBox="1"/>
          <p:nvPr/>
        </p:nvSpPr>
        <p:spPr>
          <a:xfrm>
            <a:off x="4020724" y="900900"/>
            <a:ext cx="8159258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DO" sz="2000"/>
              <a:t>Recursos que dispone el docente.</a:t>
            </a:r>
          </a:p>
        </p:txBody>
      </p:sp>
      <p:pic>
        <p:nvPicPr>
          <p:cNvPr id="3" name="Imagen 4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41E5A13B-B115-4A10-88E6-56C8C72EC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0287" y="1400859"/>
            <a:ext cx="8249727" cy="480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767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" name="Google Shape;107;p2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2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186739" y="6316025"/>
            <a:ext cx="36813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18 de Septiembre 2020</a:t>
            </a:r>
            <a:endParaRPr lang="es-DO" sz="1800"/>
          </a:p>
        </p:txBody>
      </p:sp>
      <p:sp>
        <p:nvSpPr>
          <p:cNvPr id="111" name="Google Shape;111;p2"/>
          <p:cNvSpPr txBox="1"/>
          <p:nvPr/>
        </p:nvSpPr>
        <p:spPr>
          <a:xfrm>
            <a:off x="4044953" y="10374"/>
            <a:ext cx="6495803" cy="64629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Resultados Preliminares de la Encuesta al Docente de la UASD. Captura data del 11 al 17 de septiembre 2020</a:t>
            </a:r>
            <a:endParaRPr sz="1100">
              <a:solidFill>
                <a:schemeClr val="lt1"/>
              </a:solidFill>
            </a:endParaRPr>
          </a:p>
        </p:txBody>
      </p:sp>
      <p:pic>
        <p:nvPicPr>
          <p:cNvPr id="112" name="Google Shape;112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24251" y="-17361"/>
            <a:ext cx="1166985" cy="10023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FF235D8-51F3-1143-B4D5-62DB40EA6078}"/>
              </a:ext>
            </a:extLst>
          </p:cNvPr>
          <p:cNvSpPr txBox="1"/>
          <p:nvPr/>
        </p:nvSpPr>
        <p:spPr>
          <a:xfrm>
            <a:off x="188637" y="713161"/>
            <a:ext cx="4470737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DO" sz="2000"/>
              <a:t>Disponibilidad de las dos unidades del programa para iniciar docencia.</a:t>
            </a:r>
          </a:p>
        </p:txBody>
      </p:sp>
      <p:pic>
        <p:nvPicPr>
          <p:cNvPr id="8" name="Imagen 8" descr="Captura de pantalla de un celular con letras&#10;&#10;Descripción generada automáticamente">
            <a:extLst>
              <a:ext uri="{FF2B5EF4-FFF2-40B4-BE49-F238E27FC236}">
                <a16:creationId xmlns:a16="http://schemas.microsoft.com/office/drawing/2014/main" id="{E4083941-34F6-4880-B127-9C0D6F811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530" y="4535594"/>
            <a:ext cx="6497982" cy="2182112"/>
          </a:xfrm>
          <a:prstGeom prst="rect">
            <a:avLst/>
          </a:prstGeom>
        </p:spPr>
      </p:pic>
      <p:pic>
        <p:nvPicPr>
          <p:cNvPr id="9" name="Imagen 9" descr="Captura de pantalla de un celular con letras&#10;&#10;Descripción generada automáticamente">
            <a:extLst>
              <a:ext uri="{FF2B5EF4-FFF2-40B4-BE49-F238E27FC236}">
                <a16:creationId xmlns:a16="http://schemas.microsoft.com/office/drawing/2014/main" id="{334F55C5-2622-42F4-8193-3051341EF1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052" y="863810"/>
            <a:ext cx="5625547" cy="361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127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/>
          <p:nvPr/>
        </p:nvSpPr>
        <p:spPr>
          <a:xfrm>
            <a:off x="10347357" y="2110364"/>
            <a:ext cx="1353787" cy="38902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5" name="Google Shape;105;p2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" name="Google Shape;107;p2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2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175696" y="5631329"/>
            <a:ext cx="36813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18 de Septiembre 2020</a:t>
            </a:r>
            <a:endParaRPr lang="es-DO" sz="1800"/>
          </a:p>
        </p:txBody>
      </p:sp>
      <p:sp>
        <p:nvSpPr>
          <p:cNvPr id="111" name="Google Shape;111;p2"/>
          <p:cNvSpPr txBox="1"/>
          <p:nvPr/>
        </p:nvSpPr>
        <p:spPr>
          <a:xfrm>
            <a:off x="4044953" y="10374"/>
            <a:ext cx="6495803" cy="64629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Resultados Preliminares de la Encuesta al Docente de la UASD. Captura data del 11 al 17 de septiembre 2020</a:t>
            </a:r>
            <a:endParaRPr sz="1100">
              <a:solidFill>
                <a:schemeClr val="lt1"/>
              </a:solidFill>
            </a:endParaRPr>
          </a:p>
        </p:txBody>
      </p:sp>
      <p:pic>
        <p:nvPicPr>
          <p:cNvPr id="112" name="Google Shape;112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24251" y="-17361"/>
            <a:ext cx="1166985" cy="100237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"/>
          <p:cNvSpPr txBox="1"/>
          <p:nvPr/>
        </p:nvSpPr>
        <p:spPr>
          <a:xfrm>
            <a:off x="285008" y="160664"/>
            <a:ext cx="304008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rPr>
              <a:t>Avances preliminares del Proceso de Encuesta</a:t>
            </a:r>
            <a:endParaRPr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FF235D8-51F3-1143-B4D5-62DB40EA6078}"/>
              </a:ext>
            </a:extLst>
          </p:cNvPr>
          <p:cNvSpPr txBox="1"/>
          <p:nvPr/>
        </p:nvSpPr>
        <p:spPr>
          <a:xfrm>
            <a:off x="530985" y="1121770"/>
            <a:ext cx="8159258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DO" sz="2000"/>
              <a:t>Disponibilidad de las dos unidades del programa para iniciar docencia.</a:t>
            </a:r>
          </a:p>
        </p:txBody>
      </p:sp>
      <p:pic>
        <p:nvPicPr>
          <p:cNvPr id="7" name="Imagen 7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6E31A1CB-ECCA-4DCF-96E5-468AE577F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1597423"/>
            <a:ext cx="6763026" cy="1829937"/>
          </a:xfrm>
          <a:prstGeom prst="rect">
            <a:avLst/>
          </a:prstGeom>
        </p:spPr>
      </p:pic>
      <p:pic>
        <p:nvPicPr>
          <p:cNvPr id="8" name="Imagen 8">
            <a:extLst>
              <a:ext uri="{FF2B5EF4-FFF2-40B4-BE49-F238E27FC236}">
                <a16:creationId xmlns:a16="http://schemas.microsoft.com/office/drawing/2014/main" id="{61A322E0-FA74-4316-92E5-E7CC1FC0C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4139" y="3524014"/>
            <a:ext cx="6034156" cy="332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655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" name="Google Shape;107;p2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2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175696" y="5631329"/>
            <a:ext cx="36813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18 de Septiembre 2020</a:t>
            </a:r>
            <a:endParaRPr lang="es-DO" sz="1800"/>
          </a:p>
        </p:txBody>
      </p:sp>
      <p:sp>
        <p:nvSpPr>
          <p:cNvPr id="111" name="Google Shape;111;p2"/>
          <p:cNvSpPr txBox="1"/>
          <p:nvPr/>
        </p:nvSpPr>
        <p:spPr>
          <a:xfrm>
            <a:off x="4044953" y="10374"/>
            <a:ext cx="6495803" cy="64629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Resultados Preliminares de la Encuesta al Docente de la UASD. Captura data del 11 al 17 de septiembre 2020</a:t>
            </a:r>
            <a:endParaRPr sz="1100">
              <a:solidFill>
                <a:schemeClr val="lt1"/>
              </a:solidFill>
            </a:endParaRPr>
          </a:p>
        </p:txBody>
      </p:sp>
      <p:pic>
        <p:nvPicPr>
          <p:cNvPr id="112" name="Google Shape;112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24251" y="-17361"/>
            <a:ext cx="1166985" cy="10023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FF235D8-51F3-1143-B4D5-62DB40EA6078}"/>
              </a:ext>
            </a:extLst>
          </p:cNvPr>
          <p:cNvSpPr txBox="1"/>
          <p:nvPr/>
        </p:nvSpPr>
        <p:spPr>
          <a:xfrm>
            <a:off x="332202" y="724204"/>
            <a:ext cx="8159258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DO" sz="2000"/>
              <a:t>Opinión sobre fecha para iniciar docencia.</a:t>
            </a:r>
          </a:p>
        </p:txBody>
      </p:sp>
      <p:pic>
        <p:nvPicPr>
          <p:cNvPr id="7" name="Imagen 7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A2534AC8-256E-43A0-AD6E-E48C8D13A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044" y="1169675"/>
            <a:ext cx="8160404" cy="1889089"/>
          </a:xfrm>
          <a:prstGeom prst="rect">
            <a:avLst/>
          </a:prstGeom>
        </p:spPr>
      </p:pic>
      <p:pic>
        <p:nvPicPr>
          <p:cNvPr id="3" name="Imagen 3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ED52B41E-B6A4-42FB-A470-0905CE46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1249" y="3146397"/>
            <a:ext cx="6855912" cy="325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204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/>
          <p:nvPr/>
        </p:nvSpPr>
        <p:spPr>
          <a:xfrm>
            <a:off x="10347357" y="2110364"/>
            <a:ext cx="1353787" cy="38902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5" name="Google Shape;105;p2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" name="Google Shape;107;p2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2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175696" y="5631329"/>
            <a:ext cx="36813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18 de Septiembre 2020</a:t>
            </a:r>
            <a:endParaRPr lang="es-DO" sz="1800"/>
          </a:p>
        </p:txBody>
      </p:sp>
      <p:sp>
        <p:nvSpPr>
          <p:cNvPr id="111" name="Google Shape;111;p2"/>
          <p:cNvSpPr txBox="1"/>
          <p:nvPr/>
        </p:nvSpPr>
        <p:spPr>
          <a:xfrm>
            <a:off x="4044953" y="10374"/>
            <a:ext cx="6495803" cy="64629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Resultados Preliminares de la Encuesta al Docente de la UASD. Captura data del 11 al 15 de septiembre 2020</a:t>
            </a:r>
            <a:endParaRPr sz="1100"/>
          </a:p>
        </p:txBody>
      </p:sp>
      <p:pic>
        <p:nvPicPr>
          <p:cNvPr id="112" name="Google Shape;112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24251" y="-17361"/>
            <a:ext cx="1166985" cy="10023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FF235D8-51F3-1143-B4D5-62DB40EA6078}"/>
              </a:ext>
            </a:extLst>
          </p:cNvPr>
          <p:cNvSpPr txBox="1"/>
          <p:nvPr/>
        </p:nvSpPr>
        <p:spPr>
          <a:xfrm>
            <a:off x="232811" y="978204"/>
            <a:ext cx="8159258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DO" sz="2000"/>
              <a:t>Cantidad promedio estudiantes por sección del profesor.</a:t>
            </a:r>
          </a:p>
        </p:txBody>
      </p:sp>
      <p:pic>
        <p:nvPicPr>
          <p:cNvPr id="8" name="Imagen 8" descr="Una captura de pantalla de un celular&#10;&#10;Descripción generada automáticamente">
            <a:extLst>
              <a:ext uri="{FF2B5EF4-FFF2-40B4-BE49-F238E27FC236}">
                <a16:creationId xmlns:a16="http://schemas.microsoft.com/office/drawing/2014/main" id="{1C7581AE-2430-4ABB-BBAA-2ABC35E7E6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748" y="2290025"/>
            <a:ext cx="6763026" cy="4100124"/>
          </a:xfrm>
          <a:prstGeom prst="rect">
            <a:avLst/>
          </a:prstGeom>
        </p:spPr>
      </p:pic>
      <p:pic>
        <p:nvPicPr>
          <p:cNvPr id="3" name="Imagen 3">
            <a:extLst>
              <a:ext uri="{FF2B5EF4-FFF2-40B4-BE49-F238E27FC236}">
                <a16:creationId xmlns:a16="http://schemas.microsoft.com/office/drawing/2014/main" id="{FB2BC4FB-22EE-46C4-A9D1-BA2A501409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277" y="1845866"/>
            <a:ext cx="4726486" cy="367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5154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" name="Google Shape;107;p2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2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241957" y="6271851"/>
            <a:ext cx="36813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18 de Septiembre 2020</a:t>
            </a:r>
            <a:endParaRPr lang="es-DO" sz="1800"/>
          </a:p>
        </p:txBody>
      </p:sp>
      <p:sp>
        <p:nvSpPr>
          <p:cNvPr id="111" name="Google Shape;111;p2"/>
          <p:cNvSpPr txBox="1"/>
          <p:nvPr/>
        </p:nvSpPr>
        <p:spPr>
          <a:xfrm>
            <a:off x="6334812" y="10374"/>
            <a:ext cx="4205944" cy="1200288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Resultados Preliminares de la Encuesta al Docente de la UASD. Captura data del 11 al 17 de septiembre 2020</a:t>
            </a:r>
            <a:endParaRPr lang="en-US" sz="1100">
              <a:solidFill>
                <a:schemeClr val="lt1"/>
              </a:solidFill>
            </a:endParaRPr>
          </a:p>
        </p:txBody>
      </p:sp>
      <p:pic>
        <p:nvPicPr>
          <p:cNvPr id="112" name="Google Shape;112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24251" y="-17361"/>
            <a:ext cx="1166985" cy="1002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AD20577B-259F-45EF-9C25-E95B3D033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3" y="313963"/>
            <a:ext cx="384810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DE02A0AD-0900-40E1-9391-31492B305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372" y="2299925"/>
            <a:ext cx="5895975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B4D36EC7-7126-441C-BCB1-E88AFEAF6FED}"/>
              </a:ext>
            </a:extLst>
          </p:cNvPr>
          <p:cNvSpPr txBox="1"/>
          <p:nvPr/>
        </p:nvSpPr>
        <p:spPr>
          <a:xfrm>
            <a:off x="4666205" y="1689124"/>
            <a:ext cx="6099142" cy="5847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s-MX" sz="1600" b="1" dirty="0"/>
              <a:t>Dato real de cantidad y % de profesores según el promedio de estudiantes por sección del semestre 2020-10</a:t>
            </a:r>
          </a:p>
        </p:txBody>
      </p:sp>
    </p:spTree>
    <p:extLst>
      <p:ext uri="{BB962C8B-B14F-4D97-AF65-F5344CB8AC3E}">
        <p14:creationId xmlns:p14="http://schemas.microsoft.com/office/powerpoint/2010/main" val="2291422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1" name="Google Shape;91;p1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2" name="Google Shape;92;p1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3" name="Google Shape;93;p1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4" name="Google Shape;94;p1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5" name="Google Shape;95;p1"/>
          <p:cNvSpPr txBox="1">
            <a:spLocks noGrp="1"/>
          </p:cNvSpPr>
          <p:nvPr>
            <p:ph type="title"/>
          </p:nvPr>
        </p:nvSpPr>
        <p:spPr>
          <a:xfrm>
            <a:off x="175696" y="160664"/>
            <a:ext cx="3681351" cy="4101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venir"/>
              <a:buNone/>
            </a:pPr>
            <a:r>
              <a:rPr lang="es-DO" sz="2800">
                <a:solidFill>
                  <a:schemeClr val="lt1"/>
                </a:solidFill>
              </a:rPr>
              <a:t>ENCUESTA DE OPINIÓN A DOCENTES DE LA UASD</a:t>
            </a:r>
            <a:endParaRPr/>
          </a:p>
        </p:txBody>
      </p:sp>
      <p:sp>
        <p:nvSpPr>
          <p:cNvPr id="96" name="Google Shape;96;p1"/>
          <p:cNvSpPr txBox="1"/>
          <p:nvPr/>
        </p:nvSpPr>
        <p:spPr>
          <a:xfrm>
            <a:off x="285008" y="5631329"/>
            <a:ext cx="357204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</a:t>
            </a:r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8</a:t>
            </a:r>
            <a:r>
              <a:rPr lang="es-DO"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de Septiembre 2020</a:t>
            </a:r>
            <a:endParaRPr/>
          </a:p>
        </p:txBody>
      </p:sp>
      <p:sp>
        <p:nvSpPr>
          <p:cNvPr id="97" name="Google Shape;97;p1"/>
          <p:cNvSpPr txBox="1"/>
          <p:nvPr/>
        </p:nvSpPr>
        <p:spPr>
          <a:xfrm>
            <a:off x="4659088" y="483829"/>
            <a:ext cx="6495803" cy="307736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"/>
          <p:cNvSpPr txBox="1"/>
          <p:nvPr/>
        </p:nvSpPr>
        <p:spPr>
          <a:xfrm>
            <a:off x="285008" y="160664"/>
            <a:ext cx="304008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rPr>
              <a:t>Avances preliminares del Proceso de Encuesta</a:t>
            </a:r>
            <a:endParaRPr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271977-D186-4AC4-989B-1FC1D3401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DCC96A6C-08C4-4782-B21D-AC36D2D0F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9" y="4381"/>
            <a:ext cx="12187549" cy="68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173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/>
          <p:nvPr/>
        </p:nvSpPr>
        <p:spPr>
          <a:xfrm>
            <a:off x="10347357" y="2110364"/>
            <a:ext cx="1353787" cy="38902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5" name="Google Shape;105;p2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" name="Google Shape;107;p2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2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175696" y="5631329"/>
            <a:ext cx="36813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18 de Septiembre 2020</a:t>
            </a:r>
            <a:endParaRPr lang="es-DO" sz="1800"/>
          </a:p>
        </p:txBody>
      </p:sp>
      <p:sp>
        <p:nvSpPr>
          <p:cNvPr id="111" name="Google Shape;111;p2"/>
          <p:cNvSpPr txBox="1"/>
          <p:nvPr/>
        </p:nvSpPr>
        <p:spPr>
          <a:xfrm>
            <a:off x="4044953" y="10374"/>
            <a:ext cx="6495803" cy="64629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Resultados Preliminares de la Encuesta al Docente de la UASD. Captura data del 11 al 17 de septiembre 2020</a:t>
            </a:r>
            <a:endParaRPr sz="1100">
              <a:solidFill>
                <a:schemeClr val="lt1"/>
              </a:solidFill>
            </a:endParaRPr>
          </a:p>
        </p:txBody>
      </p:sp>
      <p:pic>
        <p:nvPicPr>
          <p:cNvPr id="112" name="Google Shape;112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24251" y="-17361"/>
            <a:ext cx="1166985" cy="10023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FF235D8-51F3-1143-B4D5-62DB40EA6078}"/>
              </a:ext>
            </a:extLst>
          </p:cNvPr>
          <p:cNvSpPr txBox="1"/>
          <p:nvPr/>
        </p:nvSpPr>
        <p:spPr>
          <a:xfrm>
            <a:off x="177594" y="900900"/>
            <a:ext cx="8159258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DO" sz="2000"/>
              <a:t>Opinión sobre promedio estudiantes por sección Virtual.</a:t>
            </a:r>
          </a:p>
        </p:txBody>
      </p:sp>
      <p:pic>
        <p:nvPicPr>
          <p:cNvPr id="8" name="Imagen 8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71B29B6C-08C2-4FC5-AB57-67F58ACF0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4661" y="1996616"/>
            <a:ext cx="6917634" cy="4212071"/>
          </a:xfrm>
          <a:prstGeom prst="rect">
            <a:avLst/>
          </a:prstGeom>
        </p:spPr>
      </p:pic>
      <p:pic>
        <p:nvPicPr>
          <p:cNvPr id="4" name="Imagen 4">
            <a:extLst>
              <a:ext uri="{FF2B5EF4-FFF2-40B4-BE49-F238E27FC236}">
                <a16:creationId xmlns:a16="http://schemas.microsoft.com/office/drawing/2014/main" id="{9E241DA2-E3A3-4224-928B-ECBC55F212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222" y="1606317"/>
            <a:ext cx="4496844" cy="338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8308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" name="Google Shape;107;p2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2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241957" y="6271851"/>
            <a:ext cx="36813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18 de Septiembre 2020</a:t>
            </a:r>
            <a:endParaRPr lang="es-DO" sz="1800"/>
          </a:p>
        </p:txBody>
      </p:sp>
      <p:sp>
        <p:nvSpPr>
          <p:cNvPr id="111" name="Google Shape;111;p2"/>
          <p:cNvSpPr txBox="1"/>
          <p:nvPr/>
        </p:nvSpPr>
        <p:spPr>
          <a:xfrm>
            <a:off x="6334812" y="10374"/>
            <a:ext cx="4205944" cy="1200288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Resultados Preliminares de la Encuesta al Docente de la UASD. Captura data del 11 al 17 de septiembre 2020</a:t>
            </a:r>
            <a:endParaRPr lang="en-US" sz="1100">
              <a:solidFill>
                <a:schemeClr val="lt1"/>
              </a:solidFill>
            </a:endParaRPr>
          </a:p>
        </p:txBody>
      </p:sp>
      <p:pic>
        <p:nvPicPr>
          <p:cNvPr id="112" name="Google Shape;112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24251" y="-17361"/>
            <a:ext cx="1166985" cy="10023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FF235D8-51F3-1143-B4D5-62DB40EA6078}"/>
              </a:ext>
            </a:extLst>
          </p:cNvPr>
          <p:cNvSpPr txBox="1"/>
          <p:nvPr/>
        </p:nvSpPr>
        <p:spPr>
          <a:xfrm>
            <a:off x="5071240" y="2132228"/>
            <a:ext cx="7119996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DO" sz="2000" dirty="0"/>
              <a:t>Opinión sobre promedio estudiantes por sección Presencial.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E33D1F32-AA3E-492B-A5F8-7134FE6B0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74" y="285340"/>
            <a:ext cx="4764810" cy="367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1B11E537-65F3-445C-9190-354D6901C7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6849681"/>
              </p:ext>
            </p:extLst>
          </p:nvPr>
        </p:nvGraphicFramePr>
        <p:xfrm>
          <a:off x="4358375" y="3742528"/>
          <a:ext cx="7727539" cy="2968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4073155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/>
          <p:nvPr/>
        </p:nvSpPr>
        <p:spPr>
          <a:xfrm>
            <a:off x="10347357" y="2110364"/>
            <a:ext cx="1353787" cy="38902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5" name="Google Shape;105;p2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" name="Google Shape;107;p2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type="title"/>
          </p:nvPr>
        </p:nvSpPr>
        <p:spPr>
          <a:xfrm>
            <a:off x="64456" y="160665"/>
            <a:ext cx="3792591" cy="1279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venir"/>
              <a:buNone/>
            </a:pPr>
            <a:r>
              <a:rPr lang="es-DO" sz="1200">
                <a:solidFill>
                  <a:srgbClr val="000000"/>
                </a:solidFill>
              </a:rPr>
              <a:t>ENCUESTA DE OPINIÓN A ESTUDIANTES DE LA UASD</a:t>
            </a:r>
            <a:endParaRPr lang="es-DO" sz="1400">
              <a:solidFill>
                <a:srgbClr val="000000"/>
              </a:solidFill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175696" y="5631329"/>
            <a:ext cx="36813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21 al 28 de Agosto 2020</a:t>
            </a:r>
            <a:endParaRPr lang="en-US">
              <a:solidFill>
                <a:schemeClr val="dk1"/>
              </a:solidFill>
            </a:endParaRPr>
          </a:p>
        </p:txBody>
      </p:sp>
      <p:sp>
        <p:nvSpPr>
          <p:cNvPr id="111" name="Google Shape;111;p2"/>
          <p:cNvSpPr txBox="1"/>
          <p:nvPr/>
        </p:nvSpPr>
        <p:spPr>
          <a:xfrm>
            <a:off x="4044953" y="10374"/>
            <a:ext cx="6495803" cy="64629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Resultados Preliminares de la Encuesta al Docente de la UASD. Captura data del 11 al 15 de septiembre 2020</a:t>
            </a:r>
            <a:endParaRPr sz="1100"/>
          </a:p>
        </p:txBody>
      </p:sp>
      <p:pic>
        <p:nvPicPr>
          <p:cNvPr id="112" name="Google Shape;112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24251" y="-17361"/>
            <a:ext cx="1166985" cy="100237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"/>
          <p:cNvSpPr txBox="1"/>
          <p:nvPr/>
        </p:nvSpPr>
        <p:spPr>
          <a:xfrm>
            <a:off x="285008" y="160664"/>
            <a:ext cx="304008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latin typeface="Avenir"/>
                <a:ea typeface="Avenir"/>
                <a:cs typeface="Avenir"/>
                <a:sym typeface="Avenir"/>
              </a:rPr>
              <a:t>Avances preliminares del Proceso de Encuesta</a:t>
            </a:r>
            <a:endParaRPr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FF235D8-51F3-1143-B4D5-62DB40EA6078}"/>
              </a:ext>
            </a:extLst>
          </p:cNvPr>
          <p:cNvSpPr txBox="1"/>
          <p:nvPr/>
        </p:nvSpPr>
        <p:spPr>
          <a:xfrm>
            <a:off x="4020724" y="900900"/>
            <a:ext cx="8159258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DO" sz="2000" err="1"/>
              <a:t>Graficos</a:t>
            </a:r>
            <a:r>
              <a:rPr lang="es-DO" sz="2000"/>
              <a:t> vinculantes</a:t>
            </a:r>
          </a:p>
        </p:txBody>
      </p:sp>
      <p:sp>
        <p:nvSpPr>
          <p:cNvPr id="3" name="Google Shape;109;p2">
            <a:extLst>
              <a:ext uri="{FF2B5EF4-FFF2-40B4-BE49-F238E27FC236}">
                <a16:creationId xmlns:a16="http://schemas.microsoft.com/office/drawing/2014/main" id="{7566F598-B781-49FD-A565-BEB03E3EE255}"/>
              </a:ext>
            </a:extLst>
          </p:cNvPr>
          <p:cNvSpPr txBox="1">
            <a:spLocks/>
          </p:cNvSpPr>
          <p:nvPr/>
        </p:nvSpPr>
        <p:spPr>
          <a:xfrm>
            <a:off x="175696" y="160664"/>
            <a:ext cx="3681351" cy="4101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None/>
              <a:defRPr sz="36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>
                <a:schemeClr val="lt1"/>
              </a:buClr>
              <a:buSzPts val="2800"/>
            </a:pPr>
            <a:r>
              <a:rPr lang="es-DO" sz="2800">
                <a:solidFill>
                  <a:schemeClr val="lt1"/>
                </a:solidFill>
              </a:rPr>
              <a:t>ENCUESTA DE OPINIÓN A ESTUDIANTES DE LA UASD</a:t>
            </a:r>
            <a:endParaRPr lang="es-DO">
              <a:solidFill>
                <a:schemeClr val="l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767F2-444E-4F12-ACAA-47FB1F6C4E37}"/>
              </a:ext>
            </a:extLst>
          </p:cNvPr>
          <p:cNvSpPr txBox="1"/>
          <p:nvPr/>
        </p:nvSpPr>
        <p:spPr>
          <a:xfrm>
            <a:off x="4724400" y="3200400"/>
            <a:ext cx="634740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Presentación de </a:t>
            </a:r>
            <a:r>
              <a:rPr lang="en-US" sz="2400" err="1"/>
              <a:t>resultados</a:t>
            </a:r>
            <a:r>
              <a:rPr lang="en-US" sz="2400"/>
              <a:t> de la </a:t>
            </a:r>
            <a:r>
              <a:rPr lang="en-US" sz="2400" err="1"/>
              <a:t>Encuesta</a:t>
            </a:r>
            <a:r>
              <a:rPr lang="en-US" sz="2400"/>
              <a:t> </a:t>
            </a:r>
            <a:r>
              <a:rPr lang="en-US" sz="2400" err="1"/>
              <a:t>aplicada</a:t>
            </a:r>
            <a:r>
              <a:rPr lang="en-US" sz="2400"/>
              <a:t> a los </a:t>
            </a:r>
            <a:r>
              <a:rPr lang="en-US" sz="2400" err="1"/>
              <a:t>estudiantes</a:t>
            </a:r>
            <a:r>
              <a:rPr lang="en-US" sz="2400"/>
              <a:t> </a:t>
            </a:r>
            <a:r>
              <a:rPr lang="en-US" sz="2400" err="1"/>
              <a:t>relacionadas</a:t>
            </a:r>
            <a:r>
              <a:rPr lang="en-US" sz="2400"/>
              <a:t> con la </a:t>
            </a:r>
            <a:r>
              <a:rPr lang="en-US" sz="2400" err="1"/>
              <a:t>encuesta</a:t>
            </a:r>
            <a:r>
              <a:rPr lang="en-US" sz="2400"/>
              <a:t> </a:t>
            </a:r>
            <a:r>
              <a:rPr lang="en-US" sz="2400" err="1"/>
              <a:t>aplicada</a:t>
            </a:r>
            <a:r>
              <a:rPr lang="en-US" sz="2400"/>
              <a:t> a los </a:t>
            </a:r>
            <a:r>
              <a:rPr lang="en-US" sz="2400" err="1"/>
              <a:t>docentes</a:t>
            </a:r>
          </a:p>
        </p:txBody>
      </p:sp>
    </p:spTree>
    <p:extLst>
      <p:ext uri="{BB962C8B-B14F-4D97-AF65-F5344CB8AC3E}">
        <p14:creationId xmlns:p14="http://schemas.microsoft.com/office/powerpoint/2010/main" val="11371601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963946b534_0_181"/>
          <p:cNvSpPr txBox="1"/>
          <p:nvPr/>
        </p:nvSpPr>
        <p:spPr>
          <a:xfrm>
            <a:off x="85061" y="46244"/>
            <a:ext cx="4229700" cy="36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3" name="Google Shape;963;g963946b534_0_181"/>
          <p:cNvSpPr txBox="1"/>
          <p:nvPr/>
        </p:nvSpPr>
        <p:spPr>
          <a:xfrm>
            <a:off x="4389228" y="23682"/>
            <a:ext cx="7802700" cy="400200"/>
          </a:xfrm>
          <a:prstGeom prst="rect">
            <a:avLst/>
          </a:prstGeom>
          <a:solidFill>
            <a:srgbClr val="E6D3E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2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¿Cuál es tu opinión sobre el inicio de la docencia en la UASD?</a:t>
            </a:r>
            <a:endParaRPr/>
          </a:p>
        </p:txBody>
      </p:sp>
      <p:pic>
        <p:nvPicPr>
          <p:cNvPr id="964" name="Google Shape;964;g963946b534_0_1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6550" y="4391050"/>
            <a:ext cx="1848450" cy="158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5" name="Google Shape;965;g963946b534_0_1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3100" y="1016798"/>
            <a:ext cx="9194125" cy="482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963946b534_0_190"/>
          <p:cNvSpPr txBox="1"/>
          <p:nvPr/>
        </p:nvSpPr>
        <p:spPr>
          <a:xfrm>
            <a:off x="85061" y="46244"/>
            <a:ext cx="4229700" cy="36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2" name="Google Shape;972;g963946b534_0_190"/>
          <p:cNvSpPr txBox="1"/>
          <p:nvPr/>
        </p:nvSpPr>
        <p:spPr>
          <a:xfrm>
            <a:off x="4389228" y="23682"/>
            <a:ext cx="7802700" cy="400200"/>
          </a:xfrm>
          <a:prstGeom prst="rect">
            <a:avLst/>
          </a:prstGeom>
          <a:solidFill>
            <a:srgbClr val="E6D3E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2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¿Cuál es tu opinión sobre el inicio de la docencia en la UASD?</a:t>
            </a:r>
            <a:endParaRPr/>
          </a:p>
        </p:txBody>
      </p:sp>
      <p:pic>
        <p:nvPicPr>
          <p:cNvPr id="973" name="Google Shape;973;g963946b534_0_1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6550" y="4391050"/>
            <a:ext cx="1848450" cy="158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g963946b534_0_1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1675" y="782925"/>
            <a:ext cx="9290350" cy="519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36"/>
          <p:cNvSpPr txBox="1"/>
          <p:nvPr/>
        </p:nvSpPr>
        <p:spPr>
          <a:xfrm>
            <a:off x="85061" y="46244"/>
            <a:ext cx="4229727" cy="3693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1" name="Google Shape;741;p36"/>
          <p:cNvSpPr txBox="1"/>
          <p:nvPr/>
        </p:nvSpPr>
        <p:spPr>
          <a:xfrm>
            <a:off x="4389228" y="23682"/>
            <a:ext cx="7802700" cy="400200"/>
          </a:xfrm>
          <a:prstGeom prst="rect">
            <a:avLst/>
          </a:prstGeom>
          <a:solidFill>
            <a:srgbClr val="E6D3E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2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¿Cuál es tu opinión sobre el inicio de la docencia en la UASD?</a:t>
            </a:r>
            <a:endParaRPr/>
          </a:p>
        </p:txBody>
      </p:sp>
      <p:pic>
        <p:nvPicPr>
          <p:cNvPr id="742" name="Google Shape;742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875" y="538350"/>
            <a:ext cx="1411367" cy="1212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475" y="1975889"/>
            <a:ext cx="7802700" cy="4297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99630" y="601582"/>
            <a:ext cx="7381875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83500" y="2039848"/>
            <a:ext cx="3067325" cy="284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962cbd0a1a_0_129"/>
          <p:cNvSpPr txBox="1"/>
          <p:nvPr/>
        </p:nvSpPr>
        <p:spPr>
          <a:xfrm>
            <a:off x="85061" y="46244"/>
            <a:ext cx="4229700" cy="36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1" name="Google Shape;751;g962cbd0a1a_0_129"/>
          <p:cNvSpPr txBox="1"/>
          <p:nvPr/>
        </p:nvSpPr>
        <p:spPr>
          <a:xfrm>
            <a:off x="4389228" y="23682"/>
            <a:ext cx="7802700" cy="400200"/>
          </a:xfrm>
          <a:prstGeom prst="rect">
            <a:avLst/>
          </a:prstGeom>
          <a:solidFill>
            <a:srgbClr val="E6D3E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2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¿Cuál es tu opinión sobre el inicio de la docencia en la UASD?</a:t>
            </a:r>
            <a:endParaRPr/>
          </a:p>
        </p:txBody>
      </p:sp>
      <p:pic>
        <p:nvPicPr>
          <p:cNvPr id="752" name="Google Shape;752;g962cbd0a1a_0_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37200"/>
            <a:ext cx="1848450" cy="158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g962cbd0a1a_0_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0900" y="614374"/>
            <a:ext cx="9403301" cy="543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962cbd0a1a_0_141"/>
          <p:cNvSpPr txBox="1"/>
          <p:nvPr/>
        </p:nvSpPr>
        <p:spPr>
          <a:xfrm>
            <a:off x="85061" y="46244"/>
            <a:ext cx="4229700" cy="36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7" name="Google Shape;767;g962cbd0a1a_0_141"/>
          <p:cNvSpPr txBox="1"/>
          <p:nvPr/>
        </p:nvSpPr>
        <p:spPr>
          <a:xfrm>
            <a:off x="4389228" y="23682"/>
            <a:ext cx="7802700" cy="400200"/>
          </a:xfrm>
          <a:prstGeom prst="rect">
            <a:avLst/>
          </a:prstGeom>
          <a:solidFill>
            <a:srgbClr val="E6D3E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2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¿Cuál es tu opinión sobre el inicio de la docencia en la UASD?</a:t>
            </a:r>
            <a:endParaRPr/>
          </a:p>
        </p:txBody>
      </p:sp>
      <p:pic>
        <p:nvPicPr>
          <p:cNvPr id="768" name="Google Shape;768;g962cbd0a1a_0_1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050" y="1865925"/>
            <a:ext cx="1848450" cy="158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g962cbd0a1a_0_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2225" y="1197298"/>
            <a:ext cx="10561325" cy="493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962cbd0a1a_0_153"/>
          <p:cNvSpPr txBox="1"/>
          <p:nvPr/>
        </p:nvSpPr>
        <p:spPr>
          <a:xfrm>
            <a:off x="85061" y="46244"/>
            <a:ext cx="4229700" cy="36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5" name="Google Shape;775;g962cbd0a1a_0_153"/>
          <p:cNvSpPr txBox="1"/>
          <p:nvPr/>
        </p:nvSpPr>
        <p:spPr>
          <a:xfrm>
            <a:off x="4389228" y="23682"/>
            <a:ext cx="7802700" cy="400200"/>
          </a:xfrm>
          <a:prstGeom prst="rect">
            <a:avLst/>
          </a:prstGeom>
          <a:solidFill>
            <a:srgbClr val="E6D3E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2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¿Cuál es tu opinión sobre el inicio de la docencia en la UASD?</a:t>
            </a:r>
            <a:endParaRPr/>
          </a:p>
        </p:txBody>
      </p:sp>
      <p:pic>
        <p:nvPicPr>
          <p:cNvPr id="776" name="Google Shape;776;g962cbd0a1a_0_1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68763"/>
            <a:ext cx="1848450" cy="158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g962cbd0a1a_0_1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1725" y="497299"/>
            <a:ext cx="8515426" cy="607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962cbd0a1a_0_191"/>
          <p:cNvSpPr txBox="1"/>
          <p:nvPr/>
        </p:nvSpPr>
        <p:spPr>
          <a:xfrm>
            <a:off x="85061" y="46244"/>
            <a:ext cx="4229700" cy="36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7" name="Google Shape;807;g962cbd0a1a_0_191"/>
          <p:cNvSpPr txBox="1"/>
          <p:nvPr/>
        </p:nvSpPr>
        <p:spPr>
          <a:xfrm>
            <a:off x="4389228" y="23682"/>
            <a:ext cx="7802700" cy="400200"/>
          </a:xfrm>
          <a:prstGeom prst="rect">
            <a:avLst/>
          </a:prstGeom>
          <a:solidFill>
            <a:srgbClr val="E6D3E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2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¿Cuál es tu opinión sobre el inicio de la docencia en la UASD?</a:t>
            </a:r>
            <a:endParaRPr/>
          </a:p>
        </p:txBody>
      </p:sp>
      <p:pic>
        <p:nvPicPr>
          <p:cNvPr id="808" name="Google Shape;808;g962cbd0a1a_0_1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1823050"/>
            <a:ext cx="1848450" cy="158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g962cbd0a1a_0_1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4452" y="576265"/>
            <a:ext cx="9085147" cy="560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1" name="Google Shape;91;p1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2" name="Google Shape;92;p1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3" name="Google Shape;93;p1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4" name="Google Shape;94;p1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5" name="Google Shape;95;p1"/>
          <p:cNvSpPr txBox="1">
            <a:spLocks noGrp="1"/>
          </p:cNvSpPr>
          <p:nvPr>
            <p:ph type="title"/>
          </p:nvPr>
        </p:nvSpPr>
        <p:spPr>
          <a:xfrm>
            <a:off x="175696" y="160664"/>
            <a:ext cx="3681351" cy="4101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venir"/>
              <a:buNone/>
            </a:pPr>
            <a:r>
              <a:rPr lang="es-DO" sz="2800">
                <a:solidFill>
                  <a:schemeClr val="lt1"/>
                </a:solidFill>
              </a:rPr>
              <a:t>ENCUESTA DE OPINIÓN A DOCENTES DE LA UASD</a:t>
            </a:r>
            <a:endParaRPr/>
          </a:p>
        </p:txBody>
      </p:sp>
      <p:sp>
        <p:nvSpPr>
          <p:cNvPr id="96" name="Google Shape;96;p1"/>
          <p:cNvSpPr txBox="1"/>
          <p:nvPr/>
        </p:nvSpPr>
        <p:spPr>
          <a:xfrm>
            <a:off x="285008" y="5631329"/>
            <a:ext cx="357204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</a:t>
            </a:r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8</a:t>
            </a:r>
            <a:r>
              <a:rPr lang="es-DO"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de Septiembre 2020</a:t>
            </a:r>
            <a:endParaRPr/>
          </a:p>
        </p:txBody>
      </p:sp>
      <p:sp>
        <p:nvSpPr>
          <p:cNvPr id="97" name="Google Shape;97;p1"/>
          <p:cNvSpPr txBox="1"/>
          <p:nvPr/>
        </p:nvSpPr>
        <p:spPr>
          <a:xfrm>
            <a:off x="4659088" y="483829"/>
            <a:ext cx="6495803" cy="307736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"/>
          <p:cNvSpPr txBox="1"/>
          <p:nvPr/>
        </p:nvSpPr>
        <p:spPr>
          <a:xfrm>
            <a:off x="285008" y="160664"/>
            <a:ext cx="304008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rPr>
              <a:t>Avances preliminares del Proceso de Encuesta</a:t>
            </a:r>
            <a:endParaRPr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271977-D186-4AC4-989B-1FC1D3401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70409B4E-6D76-4050-87CC-C3CCD9094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04" y="71125"/>
            <a:ext cx="11998440" cy="669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28240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962cbd0a1a_0_171"/>
          <p:cNvSpPr txBox="1"/>
          <p:nvPr/>
        </p:nvSpPr>
        <p:spPr>
          <a:xfrm>
            <a:off x="85061" y="46244"/>
            <a:ext cx="4229700" cy="36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3" name="Google Shape;783;g962cbd0a1a_0_171"/>
          <p:cNvSpPr txBox="1"/>
          <p:nvPr/>
        </p:nvSpPr>
        <p:spPr>
          <a:xfrm>
            <a:off x="4389228" y="23682"/>
            <a:ext cx="7802700" cy="400200"/>
          </a:xfrm>
          <a:prstGeom prst="rect">
            <a:avLst/>
          </a:prstGeom>
          <a:solidFill>
            <a:srgbClr val="E6D3E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2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¿Cuál es tu opinión sobre el inicio de la docencia en la UASD?</a:t>
            </a:r>
            <a:endParaRPr/>
          </a:p>
        </p:txBody>
      </p:sp>
      <p:pic>
        <p:nvPicPr>
          <p:cNvPr id="784" name="Google Shape;784;g962cbd0a1a_0_1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900" y="1771650"/>
            <a:ext cx="2374049" cy="203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g962cbd0a1a_0_1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64525" y="1104923"/>
            <a:ext cx="9359800" cy="495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g963946b534_0_44"/>
          <p:cNvSpPr txBox="1"/>
          <p:nvPr/>
        </p:nvSpPr>
        <p:spPr>
          <a:xfrm>
            <a:off x="85061" y="46244"/>
            <a:ext cx="4229700" cy="36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4" name="Google Shape;834;g963946b534_0_44"/>
          <p:cNvSpPr txBox="1"/>
          <p:nvPr/>
        </p:nvSpPr>
        <p:spPr>
          <a:xfrm>
            <a:off x="4389228" y="23682"/>
            <a:ext cx="7802700" cy="400200"/>
          </a:xfrm>
          <a:prstGeom prst="rect">
            <a:avLst/>
          </a:prstGeom>
          <a:solidFill>
            <a:srgbClr val="E6D3E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2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¿Cuál es tu opinión sobre el inicio de la docencia en la UASD?</a:t>
            </a:r>
            <a:endParaRPr/>
          </a:p>
        </p:txBody>
      </p:sp>
      <p:pic>
        <p:nvPicPr>
          <p:cNvPr id="835" name="Google Shape;835;g963946b534_0_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050" y="4723425"/>
            <a:ext cx="1848450" cy="158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g963946b534_0_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3075" y="1162073"/>
            <a:ext cx="10434250" cy="44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963946b534_0_154"/>
          <p:cNvSpPr txBox="1"/>
          <p:nvPr/>
        </p:nvSpPr>
        <p:spPr>
          <a:xfrm>
            <a:off x="85061" y="46244"/>
            <a:ext cx="4229700" cy="36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6" name="Google Shape;936;g963946b534_0_154"/>
          <p:cNvSpPr txBox="1"/>
          <p:nvPr/>
        </p:nvSpPr>
        <p:spPr>
          <a:xfrm>
            <a:off x="4389228" y="23682"/>
            <a:ext cx="7802700" cy="400200"/>
          </a:xfrm>
          <a:prstGeom prst="rect">
            <a:avLst/>
          </a:prstGeom>
          <a:solidFill>
            <a:srgbClr val="E6D3E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2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¿Cuál es tu opinión sobre el inicio de la docencia en la UASD?</a:t>
            </a:r>
            <a:endParaRPr/>
          </a:p>
        </p:txBody>
      </p:sp>
      <p:pic>
        <p:nvPicPr>
          <p:cNvPr id="937" name="Google Shape;937;g963946b534_0_1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6550" y="4391050"/>
            <a:ext cx="1848450" cy="158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8" name="Google Shape;938;g963946b534_0_1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5000" y="762022"/>
            <a:ext cx="9183074" cy="501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962cbd0a1a_0_4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57" name="Google Shape;657;g962cbd0a1a_0_49"/>
          <p:cNvSpPr/>
          <p:nvPr/>
        </p:nvSpPr>
        <p:spPr>
          <a:xfrm rot="5400000" flipH="1">
            <a:off x="-1409250" y="1410149"/>
            <a:ext cx="6858000" cy="4037700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58" name="Google Shape;658;g962cbd0a1a_0_49"/>
          <p:cNvSpPr/>
          <p:nvPr/>
        </p:nvSpPr>
        <p:spPr>
          <a:xfrm rot="5400000" flipH="1">
            <a:off x="-1412503" y="1405971"/>
            <a:ext cx="6857700" cy="4045500"/>
          </a:xfrm>
          <a:prstGeom prst="rect">
            <a:avLst/>
          </a:prstGeom>
          <a:gradFill>
            <a:gsLst>
              <a:gs pos="0">
                <a:srgbClr val="BA7FA4">
                  <a:alpha val="0"/>
                </a:srgbClr>
              </a:gs>
              <a:gs pos="96000">
                <a:schemeClr val="accent2"/>
              </a:gs>
              <a:gs pos="100000">
                <a:schemeClr val="accent2"/>
              </a:gs>
            </a:gsLst>
            <a:lin ang="2399891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59" name="Google Shape;659;g962cbd0a1a_0_49"/>
          <p:cNvSpPr/>
          <p:nvPr/>
        </p:nvSpPr>
        <p:spPr>
          <a:xfrm rot="5400000" flipH="1">
            <a:off x="798797" y="3617698"/>
            <a:ext cx="2453400" cy="4027200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79990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60" name="Google Shape;660;g962cbd0a1a_0_49"/>
          <p:cNvSpPr/>
          <p:nvPr/>
        </p:nvSpPr>
        <p:spPr>
          <a:xfrm rot="6100492">
            <a:off x="-35065" y="1641962"/>
            <a:ext cx="4387614" cy="419970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7999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61" name="Google Shape;661;g962cbd0a1a_0_49"/>
          <p:cNvSpPr txBox="1">
            <a:spLocks noGrp="1"/>
          </p:cNvSpPr>
          <p:nvPr>
            <p:ph type="title"/>
          </p:nvPr>
        </p:nvSpPr>
        <p:spPr>
          <a:xfrm>
            <a:off x="175696" y="160664"/>
            <a:ext cx="3681300" cy="41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r">
              <a:buClr>
                <a:schemeClr val="lt1"/>
              </a:buClr>
              <a:buSzPts val="2000"/>
            </a:pPr>
            <a:r>
              <a:rPr lang="es-DO" sz="2000">
                <a:solidFill>
                  <a:schemeClr val="lt1"/>
                </a:solidFill>
              </a:rPr>
              <a:t>ENCUESTA DE OPINIÓN A ESTUDIANTES DE LA UASD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663" name="Google Shape;663;g962cbd0a1a_0_49"/>
          <p:cNvSpPr txBox="1"/>
          <p:nvPr/>
        </p:nvSpPr>
        <p:spPr>
          <a:xfrm>
            <a:off x="4031975" y="0"/>
            <a:ext cx="8160000" cy="525900"/>
          </a:xfrm>
          <a:prstGeom prst="rect">
            <a:avLst/>
          </a:prstGeom>
          <a:solidFill>
            <a:srgbClr val="E6D3E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5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Algunas características relevantes del perfil del estudiante de la UASD del período 2019-2020</a:t>
            </a:r>
            <a:endParaRPr sz="1500"/>
          </a:p>
        </p:txBody>
      </p:sp>
      <p:pic>
        <p:nvPicPr>
          <p:cNvPr id="664" name="Google Shape;664;g962cbd0a1a_0_4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2766" y="160235"/>
            <a:ext cx="1456800" cy="1251300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g962cbd0a1a_0_49"/>
          <p:cNvSpPr txBox="1"/>
          <p:nvPr/>
        </p:nvSpPr>
        <p:spPr>
          <a:xfrm>
            <a:off x="4974313" y="707874"/>
            <a:ext cx="6306000" cy="369300"/>
          </a:xfrm>
          <a:prstGeom prst="rect">
            <a:avLst/>
          </a:prstGeom>
          <a:solidFill>
            <a:schemeClr val="dk1">
              <a:alpha val="498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Matrícula Estudiantes Por  Períodos Académicos</a:t>
            </a:r>
            <a:endParaRPr/>
          </a:p>
        </p:txBody>
      </p:sp>
      <p:sp>
        <p:nvSpPr>
          <p:cNvPr id="666" name="Google Shape;666;g962cbd0a1a_0_49"/>
          <p:cNvSpPr txBox="1"/>
          <p:nvPr/>
        </p:nvSpPr>
        <p:spPr>
          <a:xfrm>
            <a:off x="4278600" y="1411600"/>
            <a:ext cx="7860300" cy="52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67" name="Google Shape;667;g962cbd0a1a_0_49"/>
          <p:cNvSpPr txBox="1"/>
          <p:nvPr/>
        </p:nvSpPr>
        <p:spPr>
          <a:xfrm>
            <a:off x="6906075" y="1393600"/>
            <a:ext cx="5232900" cy="45720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68" name="Google Shape;668;g962cbd0a1a_0_49"/>
          <p:cNvSpPr txBox="1"/>
          <p:nvPr/>
        </p:nvSpPr>
        <p:spPr>
          <a:xfrm>
            <a:off x="4535250" y="6075825"/>
            <a:ext cx="7347000" cy="7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>
                <a:latin typeface="Avenir"/>
                <a:ea typeface="Avenir"/>
                <a:cs typeface="Avenir"/>
                <a:sym typeface="Avenir"/>
              </a:rPr>
              <a:t>No obstante, observar que en el último año los colores de la curva se fusionan mostrando la cercanía de los datos en cada campus de la UASD en el país</a:t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669" name="Google Shape;669;g962cbd0a1a_0_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9100" y="1393600"/>
            <a:ext cx="2829300" cy="457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g962cbd0a1a_0_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71012" y="1574875"/>
            <a:ext cx="5103025" cy="433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962cbd0a1a_0_7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76" name="Google Shape;676;g962cbd0a1a_0_71"/>
          <p:cNvSpPr/>
          <p:nvPr/>
        </p:nvSpPr>
        <p:spPr>
          <a:xfrm rot="5400000" flipH="1">
            <a:off x="-1409250" y="1410149"/>
            <a:ext cx="6858000" cy="4037700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77" name="Google Shape;677;g962cbd0a1a_0_71"/>
          <p:cNvSpPr/>
          <p:nvPr/>
        </p:nvSpPr>
        <p:spPr>
          <a:xfrm rot="5400000" flipH="1">
            <a:off x="-1412503" y="1405971"/>
            <a:ext cx="6857700" cy="4045500"/>
          </a:xfrm>
          <a:prstGeom prst="rect">
            <a:avLst/>
          </a:prstGeom>
          <a:gradFill>
            <a:gsLst>
              <a:gs pos="0">
                <a:srgbClr val="BA7FA4">
                  <a:alpha val="0"/>
                </a:srgbClr>
              </a:gs>
              <a:gs pos="96000">
                <a:schemeClr val="accent2"/>
              </a:gs>
              <a:gs pos="100000">
                <a:schemeClr val="accent2"/>
              </a:gs>
            </a:gsLst>
            <a:lin ang="2399891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78" name="Google Shape;678;g962cbd0a1a_0_71"/>
          <p:cNvSpPr/>
          <p:nvPr/>
        </p:nvSpPr>
        <p:spPr>
          <a:xfrm rot="5400000" flipH="1">
            <a:off x="798797" y="3617698"/>
            <a:ext cx="2453400" cy="4027200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79990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79" name="Google Shape;679;g962cbd0a1a_0_71"/>
          <p:cNvSpPr/>
          <p:nvPr/>
        </p:nvSpPr>
        <p:spPr>
          <a:xfrm rot="6100492">
            <a:off x="-35065" y="1641962"/>
            <a:ext cx="4387614" cy="419970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7999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80" name="Google Shape;680;g962cbd0a1a_0_71"/>
          <p:cNvSpPr txBox="1">
            <a:spLocks noGrp="1"/>
          </p:cNvSpPr>
          <p:nvPr>
            <p:ph type="title"/>
          </p:nvPr>
        </p:nvSpPr>
        <p:spPr>
          <a:xfrm>
            <a:off x="175696" y="160664"/>
            <a:ext cx="3681300" cy="41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venir"/>
              <a:buNone/>
            </a:pPr>
            <a:r>
              <a:rPr lang="es-DO" sz="2000">
                <a:solidFill>
                  <a:schemeClr val="lt1"/>
                </a:solidFill>
              </a:rPr>
              <a:t>ENCUESTA DE OPINIÓN A ESTUDIANTES DE LA UASD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681" name="Google Shape;681;g962cbd0a1a_0_71"/>
          <p:cNvSpPr txBox="1"/>
          <p:nvPr/>
        </p:nvSpPr>
        <p:spPr>
          <a:xfrm>
            <a:off x="512371" y="4695011"/>
            <a:ext cx="3298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2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21 al 28 de Agosto 2020</a:t>
            </a:r>
            <a:endParaRPr sz="12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82" name="Google Shape;682;g962cbd0a1a_0_71"/>
          <p:cNvSpPr txBox="1"/>
          <p:nvPr/>
        </p:nvSpPr>
        <p:spPr>
          <a:xfrm>
            <a:off x="4031975" y="0"/>
            <a:ext cx="8160000" cy="525900"/>
          </a:xfrm>
          <a:prstGeom prst="rect">
            <a:avLst/>
          </a:prstGeom>
          <a:solidFill>
            <a:srgbClr val="E6D3E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5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Algunas características relevantes del perfil del estudiante de la UASD del período 2019-2020</a:t>
            </a:r>
            <a:endParaRPr sz="1500"/>
          </a:p>
        </p:txBody>
      </p:sp>
      <p:pic>
        <p:nvPicPr>
          <p:cNvPr id="683" name="Google Shape;683;g962cbd0a1a_0_7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2766" y="160235"/>
            <a:ext cx="1456800" cy="1251300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g962cbd0a1a_0_71"/>
          <p:cNvSpPr txBox="1"/>
          <p:nvPr/>
        </p:nvSpPr>
        <p:spPr>
          <a:xfrm>
            <a:off x="4974313" y="707874"/>
            <a:ext cx="6306000" cy="369300"/>
          </a:xfrm>
          <a:prstGeom prst="rect">
            <a:avLst/>
          </a:prstGeom>
          <a:solidFill>
            <a:schemeClr val="dk1">
              <a:alpha val="498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Matrícula Estudiantes Por  Períodos Académicos</a:t>
            </a:r>
            <a:endParaRPr/>
          </a:p>
        </p:txBody>
      </p:sp>
      <p:sp>
        <p:nvSpPr>
          <p:cNvPr id="685" name="Google Shape;685;g962cbd0a1a_0_71"/>
          <p:cNvSpPr txBox="1"/>
          <p:nvPr/>
        </p:nvSpPr>
        <p:spPr>
          <a:xfrm>
            <a:off x="4181825" y="1411525"/>
            <a:ext cx="7860300" cy="52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686" name="Google Shape;686;g962cbd0a1a_0_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7200" y="2076150"/>
            <a:ext cx="3434650" cy="316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g962cbd0a1a_0_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01850" y="2076150"/>
            <a:ext cx="4353600" cy="3161100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g962cbd0a1a_0_71"/>
          <p:cNvSpPr txBox="1"/>
          <p:nvPr/>
        </p:nvSpPr>
        <p:spPr>
          <a:xfrm>
            <a:off x="4557625" y="5478375"/>
            <a:ext cx="7139400" cy="12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>
                <a:latin typeface="Avenir"/>
                <a:ea typeface="Avenir"/>
                <a:cs typeface="Avenir"/>
                <a:sym typeface="Avenir"/>
              </a:rPr>
              <a:t>Durante los últimos 12 años la composición por sexo de los estudiantes ha estado </a:t>
            </a:r>
            <a:r>
              <a:rPr lang="es-DO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prácticamente invariable, en una proporción de 2 a1 predominantemente femenina, reproduciendo el </a:t>
            </a:r>
            <a:r>
              <a:rPr lang="es-DO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omportamento</a:t>
            </a:r>
            <a:r>
              <a:rPr lang="es-DO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general de la matrícula del país y de la región latinoamericana. ¿Tendrá la pandemia un impacto negativo dado el rol que la sociedad le está asignando a la mujer en el nuevo hogar-universo?</a:t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3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94" name="Google Shape;694;p33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95" name="Google Shape;695;p33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gradFill>
            <a:gsLst>
              <a:gs pos="0">
                <a:srgbClr val="BA7FA4">
                  <a:alpha val="0"/>
                </a:srgbClr>
              </a:gs>
              <a:gs pos="96000">
                <a:schemeClr val="accent2"/>
              </a:gs>
              <a:gs pos="100000">
                <a:schemeClr val="accent2"/>
              </a:gs>
            </a:gsLst>
            <a:lin ang="2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96" name="Google Shape;696;p33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97" name="Google Shape;697;p33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98" name="Google Shape;698;p33"/>
          <p:cNvSpPr txBox="1">
            <a:spLocks noGrp="1"/>
          </p:cNvSpPr>
          <p:nvPr>
            <p:ph type="title"/>
          </p:nvPr>
        </p:nvSpPr>
        <p:spPr>
          <a:xfrm>
            <a:off x="175696" y="160664"/>
            <a:ext cx="3681351" cy="4101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venir"/>
              <a:buNone/>
            </a:pPr>
            <a:r>
              <a:rPr lang="es-DO" sz="2000">
                <a:solidFill>
                  <a:schemeClr val="lt1"/>
                </a:solidFill>
              </a:rPr>
              <a:t>ENCUESTA DE OPINIÓN A ESTUDIANTES DE LA UASD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699" name="Google Shape;699;p33"/>
          <p:cNvSpPr txBox="1"/>
          <p:nvPr/>
        </p:nvSpPr>
        <p:spPr>
          <a:xfrm>
            <a:off x="512371" y="4695011"/>
            <a:ext cx="329890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2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21 al 28 de Agosto 2020</a:t>
            </a:r>
            <a:endParaRPr sz="12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00" name="Google Shape;700;p33"/>
          <p:cNvSpPr txBox="1"/>
          <p:nvPr/>
        </p:nvSpPr>
        <p:spPr>
          <a:xfrm>
            <a:off x="4031979" y="0"/>
            <a:ext cx="7802772" cy="707886"/>
          </a:xfrm>
          <a:prstGeom prst="rect">
            <a:avLst/>
          </a:prstGeom>
          <a:solidFill>
            <a:srgbClr val="E6D3E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2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Algunas características relevantes del perfil del estudiante de la UASD del período 2019-2020</a:t>
            </a:r>
            <a:endParaRPr/>
          </a:p>
        </p:txBody>
      </p:sp>
      <p:pic>
        <p:nvPicPr>
          <p:cNvPr id="701" name="Google Shape;701;p3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2766" y="160235"/>
            <a:ext cx="1456855" cy="1251362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33"/>
          <p:cNvSpPr txBox="1"/>
          <p:nvPr/>
        </p:nvSpPr>
        <p:spPr>
          <a:xfrm>
            <a:off x="4834020" y="962881"/>
            <a:ext cx="6305927" cy="369332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Matrícula Estudiantes Por  Edad</a:t>
            </a:r>
            <a:endParaRPr/>
          </a:p>
        </p:txBody>
      </p:sp>
      <p:graphicFrame>
        <p:nvGraphicFramePr>
          <p:cNvPr id="703" name="Google Shape;703;p33"/>
          <p:cNvGraphicFramePr/>
          <p:nvPr>
            <p:extLst>
              <p:ext uri="{D42A27DB-BD31-4B8C-83A1-F6EECF244321}">
                <p14:modId xmlns:p14="http://schemas.microsoft.com/office/powerpoint/2010/main" val="2814331021"/>
              </p:ext>
            </p:extLst>
          </p:nvPr>
        </p:nvGraphicFramePr>
        <p:xfrm>
          <a:off x="4213532" y="1880120"/>
          <a:ext cx="5119425" cy="4478590"/>
        </p:xfrm>
        <a:graphic>
          <a:graphicData uri="http://schemas.openxmlformats.org/drawingml/2006/table">
            <a:tbl>
              <a:tblPr>
                <a:noFill/>
                <a:tableStyleId>{BB4F8EAF-022B-4255-A34C-168BC9FC75DA}</a:tableStyleId>
              </a:tblPr>
              <a:tblGrid>
                <a:gridCol w="186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7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0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6975">
                <a:tc gridSpan="4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6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Cantidad y porcentaje de estudiantes UASD, según rango de edad 2019-10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D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D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D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4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4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Rango Edad (Años)</a:t>
                      </a:r>
                      <a:endParaRPr/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4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Cantidad Estudiantes</a:t>
                      </a:r>
                      <a:endParaRPr/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4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%</a:t>
                      </a:r>
                      <a:endParaRPr/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4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% Acumulado</a:t>
                      </a:r>
                      <a:endParaRPr/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0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Menos de 18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831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0.4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0.4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18-24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97511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49.7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50.1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0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25-30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47152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24.0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74.1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0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30-35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23841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12.1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86.2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0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35-40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13864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7.1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93.3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0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40-45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7338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3.7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97.0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0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45-50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3359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1.7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98.7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0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50-55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1438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0.7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99.5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0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55-60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612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0.3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99.8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0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60 </a:t>
                      </a:r>
                      <a:r>
                        <a:rPr lang="es-DO" sz="1800" b="0" i="0" u="none" strike="noStrike" cap="none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ymás</a:t>
                      </a:r>
                      <a:r>
                        <a:rPr lang="es-DO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años</a:t>
                      </a:r>
                      <a:endParaRPr lang="es-DO"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356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0.2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99.97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5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Sin edad registrada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52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100.0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5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196354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100.0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704" name="Google Shape;704;p33"/>
          <p:cNvSpPr txBox="1"/>
          <p:nvPr/>
        </p:nvSpPr>
        <p:spPr>
          <a:xfrm>
            <a:off x="9577250" y="1812725"/>
            <a:ext cx="2257500" cy="50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1.- Sólo el 50.5% se encuentra en el rango de edad de escolarización superior.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2.- El 26% de la matrícula de estudiantes de la UASD tiene más de 30 años, existiendo una sobreedad del 50% de la matrícula.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3.- Con cuál sujeto social trabajamos: el 74% es un “nativo” digital.</a:t>
            </a:r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10" name="Google Shape;710;p34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11" name="Google Shape;711;p34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gradFill>
            <a:gsLst>
              <a:gs pos="0">
                <a:srgbClr val="BA7FA4">
                  <a:alpha val="0"/>
                </a:srgbClr>
              </a:gs>
              <a:gs pos="96000">
                <a:schemeClr val="accent2"/>
              </a:gs>
              <a:gs pos="100000">
                <a:schemeClr val="accent2"/>
              </a:gs>
            </a:gsLst>
            <a:lin ang="2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12" name="Google Shape;712;p34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13" name="Google Shape;713;p34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14" name="Google Shape;714;p34"/>
          <p:cNvSpPr txBox="1">
            <a:spLocks noGrp="1"/>
          </p:cNvSpPr>
          <p:nvPr>
            <p:ph type="title"/>
          </p:nvPr>
        </p:nvSpPr>
        <p:spPr>
          <a:xfrm>
            <a:off x="175696" y="160664"/>
            <a:ext cx="3681351" cy="4101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venir"/>
              <a:buNone/>
            </a:pPr>
            <a:r>
              <a:rPr lang="es-DO" sz="2000">
                <a:solidFill>
                  <a:schemeClr val="lt1"/>
                </a:solidFill>
              </a:rPr>
              <a:t>ENCUESTA DE OPINIÓN A ESTUDIANTES DE LA UASD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715" name="Google Shape;715;p34"/>
          <p:cNvSpPr txBox="1"/>
          <p:nvPr/>
        </p:nvSpPr>
        <p:spPr>
          <a:xfrm>
            <a:off x="512371" y="4695011"/>
            <a:ext cx="329890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2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21 al 28 de Agosto 2020</a:t>
            </a:r>
            <a:endParaRPr sz="12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16" name="Google Shape;716;p34"/>
          <p:cNvSpPr txBox="1"/>
          <p:nvPr/>
        </p:nvSpPr>
        <p:spPr>
          <a:xfrm>
            <a:off x="4031979" y="0"/>
            <a:ext cx="7802772" cy="707886"/>
          </a:xfrm>
          <a:prstGeom prst="rect">
            <a:avLst/>
          </a:prstGeom>
          <a:solidFill>
            <a:srgbClr val="E6D3E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2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Algunas características relevantes del perfil del estudiante de la UASD del período 2019-2020</a:t>
            </a:r>
            <a:endParaRPr/>
          </a:p>
        </p:txBody>
      </p:sp>
      <p:pic>
        <p:nvPicPr>
          <p:cNvPr id="717" name="Google Shape;717;p3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2766" y="160235"/>
            <a:ext cx="1456855" cy="1251362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34"/>
          <p:cNvSpPr txBox="1"/>
          <p:nvPr/>
        </p:nvSpPr>
        <p:spPr>
          <a:xfrm>
            <a:off x="4032050" y="962875"/>
            <a:ext cx="7802700" cy="36930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Algunos indicadores significativos que requieren atención especial y urgente</a:t>
            </a:r>
            <a:endParaRPr/>
          </a:p>
        </p:txBody>
      </p:sp>
      <p:graphicFrame>
        <p:nvGraphicFramePr>
          <p:cNvPr id="719" name="Google Shape;719;p34"/>
          <p:cNvGraphicFramePr/>
          <p:nvPr>
            <p:extLst>
              <p:ext uri="{D42A27DB-BD31-4B8C-83A1-F6EECF244321}">
                <p14:modId xmlns:p14="http://schemas.microsoft.com/office/powerpoint/2010/main" val="71293085"/>
              </p:ext>
            </p:extLst>
          </p:nvPr>
        </p:nvGraphicFramePr>
        <p:xfrm>
          <a:off x="4244450" y="1664795"/>
          <a:ext cx="7703800" cy="5737300"/>
        </p:xfrm>
        <a:graphic>
          <a:graphicData uri="http://schemas.openxmlformats.org/drawingml/2006/table">
            <a:tbl>
              <a:tblPr>
                <a:noFill/>
                <a:tableStyleId>{BB4F8EAF-022B-4255-A34C-168BC9FC75DA}</a:tableStyleId>
              </a:tblPr>
              <a:tblGrid>
                <a:gridCol w="4927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9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39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b="1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Indice</a:t>
                      </a:r>
                      <a:r>
                        <a:rPr lang="es-DO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Académico del sexo Femenino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78.0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Sexo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9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b="1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Indice</a:t>
                      </a:r>
                      <a:r>
                        <a:rPr lang="es-DO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Académico del sexo Masculino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74.4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6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D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525" marR="9525" marT="9525" marB="91425" anchor="b"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525" marR="9525" marT="9525" marB="91425" anchor="b"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525" marR="9525" marT="9525" marB="91425" anchor="b"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9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Promedio General UASD</a:t>
                      </a:r>
                      <a:endParaRPr sz="18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77.2</a:t>
                      </a:r>
                      <a:endParaRPr sz="18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59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Estudiantes con </a:t>
                      </a:r>
                      <a:r>
                        <a:rPr lang="es-DO" sz="1800" b="1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Indice</a:t>
                      </a:r>
                      <a:r>
                        <a:rPr lang="es-DO" sz="1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inferior a 70 puntos</a:t>
                      </a:r>
                      <a:endParaRPr sz="18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1">
                          <a:latin typeface="Calibri"/>
                          <a:ea typeface="Calibri"/>
                          <a:cs typeface="Calibri"/>
                        </a:rPr>
                        <a:t>                       </a:t>
                      </a:r>
                      <a:r>
                        <a:rPr lang="es-DO" sz="1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	16,010</a:t>
                      </a:r>
                      <a:endParaRPr sz="18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59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Estudiantes sin reporte de notas en Ciclo Básico</a:t>
                      </a:r>
                      <a:endParaRPr sz="18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1">
                          <a:latin typeface="Calibri"/>
                          <a:ea typeface="Calibri"/>
                          <a:cs typeface="Calibri"/>
                        </a:rPr>
                        <a:t>                       </a:t>
                      </a:r>
                      <a:r>
                        <a:rPr lang="es-DO" sz="1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	21,639</a:t>
                      </a:r>
                      <a:endParaRPr sz="18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59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Estudiantes con reporte de calificaciones</a:t>
                      </a:r>
                      <a:endParaRPr sz="18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1">
                          <a:latin typeface="Calibri"/>
                          <a:ea typeface="Calibri"/>
                          <a:cs typeface="Calibri"/>
                        </a:rPr>
                        <a:t>                     </a:t>
                      </a:r>
                      <a:r>
                        <a:rPr lang="es-DO" sz="1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	174,704</a:t>
                      </a:r>
                      <a:endParaRPr sz="18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59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Población </a:t>
                      </a:r>
                      <a:r>
                        <a:rPr lang="es-DO" sz="1800" b="1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Estdiantil</a:t>
                      </a:r>
                      <a:r>
                        <a:rPr lang="es-DO" sz="1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s-DO" sz="1800" b="1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Smestre</a:t>
                      </a:r>
                      <a:r>
                        <a:rPr lang="es-DO" sz="1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2019-10</a:t>
                      </a:r>
                      <a:endParaRPr sz="18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1">
                          <a:latin typeface="Calibri"/>
                          <a:ea typeface="Calibri"/>
                          <a:cs typeface="Calibri"/>
                        </a:rPr>
                        <a:t>                     </a:t>
                      </a:r>
                      <a:r>
                        <a:rPr lang="es-DO" sz="1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	196,343</a:t>
                      </a:r>
                      <a:endParaRPr sz="18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2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525" marR="9525" marT="9525" marB="91425" anchor="b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525" marR="9525" marT="9525" marB="91425" anchor="b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525" marR="9525" marT="9525" marB="91425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59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 de Estudiantes en Semestre 2020-10</a:t>
                      </a:r>
                      <a:endParaRPr sz="18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202,148</a:t>
                      </a:r>
                      <a:endParaRPr sz="18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59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Estudiantes en Ciclo Básico</a:t>
                      </a:r>
                      <a:endParaRPr sz="18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55,976</a:t>
                      </a:r>
                      <a:endParaRPr sz="18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59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Estudiantes en Pe-Médica</a:t>
                      </a:r>
                      <a:endParaRPr sz="18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DO" sz="1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13,402</a:t>
                      </a:r>
                      <a:endParaRPr sz="18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963946b534_0_62"/>
          <p:cNvSpPr txBox="1"/>
          <p:nvPr/>
        </p:nvSpPr>
        <p:spPr>
          <a:xfrm>
            <a:off x="85061" y="46244"/>
            <a:ext cx="4229700" cy="36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1" name="Google Shape;861;g963946b534_0_62"/>
          <p:cNvSpPr txBox="1"/>
          <p:nvPr/>
        </p:nvSpPr>
        <p:spPr>
          <a:xfrm>
            <a:off x="4389228" y="23682"/>
            <a:ext cx="7802700" cy="400200"/>
          </a:xfrm>
          <a:prstGeom prst="rect">
            <a:avLst/>
          </a:prstGeom>
          <a:solidFill>
            <a:srgbClr val="E6D3E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2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¿Cuál es tu opinión sobre el inicio de la docencia en la UASD?</a:t>
            </a:r>
            <a:endParaRPr/>
          </a:p>
        </p:txBody>
      </p:sp>
      <p:pic>
        <p:nvPicPr>
          <p:cNvPr id="862" name="Google Shape;862;g963946b534_0_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050" y="4723425"/>
            <a:ext cx="1848450" cy="158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g963946b534_0_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3075" y="804873"/>
            <a:ext cx="9486976" cy="511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963946b534_0_98"/>
          <p:cNvSpPr txBox="1"/>
          <p:nvPr/>
        </p:nvSpPr>
        <p:spPr>
          <a:xfrm>
            <a:off x="85061" y="46244"/>
            <a:ext cx="4229700" cy="36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8" name="Google Shape;888;g963946b534_0_98"/>
          <p:cNvSpPr txBox="1"/>
          <p:nvPr/>
        </p:nvSpPr>
        <p:spPr>
          <a:xfrm>
            <a:off x="4389228" y="23682"/>
            <a:ext cx="7802700" cy="400200"/>
          </a:xfrm>
          <a:prstGeom prst="rect">
            <a:avLst/>
          </a:prstGeom>
          <a:solidFill>
            <a:srgbClr val="E6D3E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2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¿Cuál es tu opinión sobre el inicio de la docencia en la UASD?</a:t>
            </a:r>
            <a:endParaRPr/>
          </a:p>
        </p:txBody>
      </p:sp>
      <p:pic>
        <p:nvPicPr>
          <p:cNvPr id="889" name="Google Shape;889;g963946b534_0_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14775" y="790600"/>
            <a:ext cx="1848450" cy="158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" name="Google Shape;890;g963946b534_0_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000" y="876325"/>
            <a:ext cx="6941450" cy="33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g963946b534_0_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23850" y="2530751"/>
            <a:ext cx="4615749" cy="3571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963946b534_0_110"/>
          <p:cNvSpPr txBox="1"/>
          <p:nvPr/>
        </p:nvSpPr>
        <p:spPr>
          <a:xfrm>
            <a:off x="85061" y="46244"/>
            <a:ext cx="4229700" cy="36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8" name="Google Shape;898;g963946b534_0_110"/>
          <p:cNvSpPr txBox="1"/>
          <p:nvPr/>
        </p:nvSpPr>
        <p:spPr>
          <a:xfrm>
            <a:off x="4389228" y="23682"/>
            <a:ext cx="7802700" cy="400200"/>
          </a:xfrm>
          <a:prstGeom prst="rect">
            <a:avLst/>
          </a:prstGeom>
          <a:solidFill>
            <a:srgbClr val="E6D3E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2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¿Cuál es tu opinión sobre el inicio de la docencia en la UASD?</a:t>
            </a:r>
            <a:endParaRPr/>
          </a:p>
        </p:txBody>
      </p:sp>
      <p:pic>
        <p:nvPicPr>
          <p:cNvPr id="899" name="Google Shape;899;g963946b534_0_1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14775" y="790600"/>
            <a:ext cx="1848450" cy="158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g963946b534_0_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576282"/>
            <a:ext cx="6448425" cy="33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g963946b534_0_1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53225" y="2530751"/>
            <a:ext cx="4800600" cy="375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1" name="Google Shape;91;p1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2" name="Google Shape;92;p1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3" name="Google Shape;93;p1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4" name="Google Shape;94;p1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5" name="Google Shape;95;p1"/>
          <p:cNvSpPr txBox="1">
            <a:spLocks noGrp="1"/>
          </p:cNvSpPr>
          <p:nvPr>
            <p:ph type="title"/>
          </p:nvPr>
        </p:nvSpPr>
        <p:spPr>
          <a:xfrm>
            <a:off x="175696" y="160664"/>
            <a:ext cx="3681351" cy="4101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venir"/>
              <a:buNone/>
            </a:pPr>
            <a:r>
              <a:rPr lang="es-DO" sz="2800">
                <a:solidFill>
                  <a:schemeClr val="lt1"/>
                </a:solidFill>
              </a:rPr>
              <a:t>ENCUESTA DE OPINIÓN A DOCENTES DE LA UASD</a:t>
            </a:r>
            <a:endParaRPr/>
          </a:p>
        </p:txBody>
      </p:sp>
      <p:sp>
        <p:nvSpPr>
          <p:cNvPr id="96" name="Google Shape;96;p1"/>
          <p:cNvSpPr txBox="1"/>
          <p:nvPr/>
        </p:nvSpPr>
        <p:spPr>
          <a:xfrm>
            <a:off x="285008" y="5631329"/>
            <a:ext cx="357204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</a:t>
            </a:r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8</a:t>
            </a:r>
            <a:r>
              <a:rPr lang="es-DO"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de Septiembre 2020</a:t>
            </a:r>
            <a:endParaRPr/>
          </a:p>
        </p:txBody>
      </p:sp>
      <p:sp>
        <p:nvSpPr>
          <p:cNvPr id="97" name="Google Shape;97;p1"/>
          <p:cNvSpPr txBox="1"/>
          <p:nvPr/>
        </p:nvSpPr>
        <p:spPr>
          <a:xfrm>
            <a:off x="4659088" y="483829"/>
            <a:ext cx="6495803" cy="307736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"/>
          <p:cNvSpPr txBox="1"/>
          <p:nvPr/>
        </p:nvSpPr>
        <p:spPr>
          <a:xfrm>
            <a:off x="285008" y="160664"/>
            <a:ext cx="304008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rPr>
              <a:t>Avances preliminares del Proceso de Encuesta</a:t>
            </a:r>
            <a:endParaRPr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271977-D186-4AC4-989B-1FC1D3401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D55A7B5-57A9-41E1-8B58-78EF6ED80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67" y="-2791"/>
            <a:ext cx="12187549" cy="68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9309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963946b534_0_122"/>
          <p:cNvSpPr txBox="1"/>
          <p:nvPr/>
        </p:nvSpPr>
        <p:spPr>
          <a:xfrm>
            <a:off x="85061" y="46244"/>
            <a:ext cx="4229700" cy="36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8" name="Google Shape;908;g963946b534_0_122"/>
          <p:cNvSpPr txBox="1"/>
          <p:nvPr/>
        </p:nvSpPr>
        <p:spPr>
          <a:xfrm>
            <a:off x="4389228" y="23682"/>
            <a:ext cx="7802700" cy="400200"/>
          </a:xfrm>
          <a:prstGeom prst="rect">
            <a:avLst/>
          </a:prstGeom>
          <a:solidFill>
            <a:srgbClr val="E6D3E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2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¿Cuál es tu opinión sobre el inicio de la docencia en la UASD?</a:t>
            </a:r>
            <a:endParaRPr/>
          </a:p>
        </p:txBody>
      </p:sp>
      <p:pic>
        <p:nvPicPr>
          <p:cNvPr id="909" name="Google Shape;909;g963946b534_0_1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99675" y="4448200"/>
            <a:ext cx="1848450" cy="158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Google Shape;910;g963946b534_0_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576282"/>
            <a:ext cx="6448425" cy="31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g963946b534_0_1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30274" y="1001975"/>
            <a:ext cx="5057625" cy="455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963946b534_0_133"/>
          <p:cNvSpPr txBox="1"/>
          <p:nvPr/>
        </p:nvSpPr>
        <p:spPr>
          <a:xfrm>
            <a:off x="85061" y="46244"/>
            <a:ext cx="4229700" cy="36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8" name="Google Shape;918;g963946b534_0_133"/>
          <p:cNvSpPr txBox="1"/>
          <p:nvPr/>
        </p:nvSpPr>
        <p:spPr>
          <a:xfrm>
            <a:off x="4389228" y="23682"/>
            <a:ext cx="7802700" cy="400200"/>
          </a:xfrm>
          <a:prstGeom prst="rect">
            <a:avLst/>
          </a:prstGeom>
          <a:solidFill>
            <a:srgbClr val="E6D3E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2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¿Cuál es tu opinión sobre el inicio de la docencia en la UASD?</a:t>
            </a:r>
            <a:endParaRPr/>
          </a:p>
        </p:txBody>
      </p:sp>
      <p:pic>
        <p:nvPicPr>
          <p:cNvPr id="919" name="Google Shape;919;g963946b534_0_1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6550" y="4391050"/>
            <a:ext cx="1848450" cy="158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0" name="Google Shape;920;g963946b534_0_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52700" y="962023"/>
            <a:ext cx="8807434" cy="387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963946b534_0_145"/>
          <p:cNvSpPr txBox="1"/>
          <p:nvPr/>
        </p:nvSpPr>
        <p:spPr>
          <a:xfrm>
            <a:off x="85061" y="46244"/>
            <a:ext cx="4229700" cy="36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7" name="Google Shape;927;g963946b534_0_145"/>
          <p:cNvSpPr txBox="1"/>
          <p:nvPr/>
        </p:nvSpPr>
        <p:spPr>
          <a:xfrm>
            <a:off x="4389228" y="23682"/>
            <a:ext cx="7802700" cy="400200"/>
          </a:xfrm>
          <a:prstGeom prst="rect">
            <a:avLst/>
          </a:prstGeom>
          <a:solidFill>
            <a:srgbClr val="E6D3E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2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¿Cuál es tu opinión sobre el inicio de la docencia en la UASD?</a:t>
            </a:r>
            <a:endParaRPr/>
          </a:p>
        </p:txBody>
      </p:sp>
      <p:pic>
        <p:nvPicPr>
          <p:cNvPr id="928" name="Google Shape;928;g963946b534_0_1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6550" y="4391050"/>
            <a:ext cx="1848450" cy="158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g963946b534_0_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5000" y="1381123"/>
            <a:ext cx="9287875" cy="409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g963946b534_0_163"/>
          <p:cNvSpPr txBox="1"/>
          <p:nvPr/>
        </p:nvSpPr>
        <p:spPr>
          <a:xfrm>
            <a:off x="85061" y="46244"/>
            <a:ext cx="4229700" cy="36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5" name="Google Shape;945;g963946b534_0_163"/>
          <p:cNvSpPr txBox="1"/>
          <p:nvPr/>
        </p:nvSpPr>
        <p:spPr>
          <a:xfrm>
            <a:off x="4389228" y="23682"/>
            <a:ext cx="7802700" cy="400200"/>
          </a:xfrm>
          <a:prstGeom prst="rect">
            <a:avLst/>
          </a:prstGeom>
          <a:solidFill>
            <a:srgbClr val="E6D3E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2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¿Cuál es tu opinión sobre el inicio de la docencia en la UASD?</a:t>
            </a:r>
            <a:endParaRPr/>
          </a:p>
        </p:txBody>
      </p:sp>
      <p:pic>
        <p:nvPicPr>
          <p:cNvPr id="946" name="Google Shape;946;g963946b534_0_1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6550" y="4391050"/>
            <a:ext cx="1848450" cy="158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g963946b534_0_1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5925" y="904897"/>
            <a:ext cx="9334125" cy="473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963946b534_0_172"/>
          <p:cNvSpPr txBox="1"/>
          <p:nvPr/>
        </p:nvSpPr>
        <p:spPr>
          <a:xfrm>
            <a:off x="85061" y="46244"/>
            <a:ext cx="4229700" cy="36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4" name="Google Shape;954;g963946b534_0_172"/>
          <p:cNvSpPr txBox="1"/>
          <p:nvPr/>
        </p:nvSpPr>
        <p:spPr>
          <a:xfrm>
            <a:off x="4389228" y="23682"/>
            <a:ext cx="7802700" cy="400200"/>
          </a:xfrm>
          <a:prstGeom prst="rect">
            <a:avLst/>
          </a:prstGeom>
          <a:solidFill>
            <a:srgbClr val="E6D3E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2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¿Cuál es tu opinión sobre el inicio de la docencia en la UASD?</a:t>
            </a:r>
            <a:endParaRPr/>
          </a:p>
        </p:txBody>
      </p:sp>
      <p:pic>
        <p:nvPicPr>
          <p:cNvPr id="955" name="Google Shape;955;g963946b534_0_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6550" y="4391050"/>
            <a:ext cx="1848450" cy="158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g963946b534_0_1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7350" y="859636"/>
            <a:ext cx="9310276" cy="513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963946b534_0_202"/>
          <p:cNvSpPr txBox="1"/>
          <p:nvPr/>
        </p:nvSpPr>
        <p:spPr>
          <a:xfrm>
            <a:off x="85061" y="46244"/>
            <a:ext cx="4229700" cy="36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1" name="Google Shape;981;g963946b534_0_202"/>
          <p:cNvSpPr txBox="1"/>
          <p:nvPr/>
        </p:nvSpPr>
        <p:spPr>
          <a:xfrm>
            <a:off x="4389228" y="23682"/>
            <a:ext cx="7802700" cy="400200"/>
          </a:xfrm>
          <a:prstGeom prst="rect">
            <a:avLst/>
          </a:prstGeom>
          <a:solidFill>
            <a:srgbClr val="E6D3E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2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¿Cuál es tu opinión sobre el inicio de la docencia en la UASD?</a:t>
            </a:r>
            <a:endParaRPr/>
          </a:p>
        </p:txBody>
      </p:sp>
      <p:pic>
        <p:nvPicPr>
          <p:cNvPr id="982" name="Google Shape;982;g963946b534_0_2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57675" y="1047775"/>
            <a:ext cx="1848450" cy="158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g963946b534_0_2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03175" y="2754350"/>
            <a:ext cx="4660226" cy="344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g963946b534_0_202"/>
          <p:cNvPicPr preferRelativeResize="0"/>
          <p:nvPr/>
        </p:nvPicPr>
        <p:blipFill rotWithShape="1">
          <a:blip r:embed="rId5">
            <a:alphaModFix/>
          </a:blip>
          <a:srcRect r="24225"/>
          <a:stretch/>
        </p:blipFill>
        <p:spPr>
          <a:xfrm>
            <a:off x="138950" y="962050"/>
            <a:ext cx="7064224" cy="372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963946b534_0_213"/>
          <p:cNvSpPr txBox="1"/>
          <p:nvPr/>
        </p:nvSpPr>
        <p:spPr>
          <a:xfrm>
            <a:off x="85061" y="46244"/>
            <a:ext cx="4229700" cy="36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1" name="Google Shape;991;g963946b534_0_213"/>
          <p:cNvSpPr txBox="1"/>
          <p:nvPr/>
        </p:nvSpPr>
        <p:spPr>
          <a:xfrm>
            <a:off x="4389228" y="23682"/>
            <a:ext cx="7802700" cy="400200"/>
          </a:xfrm>
          <a:prstGeom prst="rect">
            <a:avLst/>
          </a:prstGeom>
          <a:solidFill>
            <a:srgbClr val="E6D3E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20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¿Cuál es tu opinión sobre el inicio de la docencia en la UASD?</a:t>
            </a:r>
            <a:endParaRPr dirty="0"/>
          </a:p>
        </p:txBody>
      </p:sp>
      <p:pic>
        <p:nvPicPr>
          <p:cNvPr id="992" name="Google Shape;992;g963946b534_0_2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57675" y="1047775"/>
            <a:ext cx="1848450" cy="158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Google Shape;993;g963946b534_0_2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576273"/>
            <a:ext cx="8737975" cy="378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1" name="Google Shape;91;p1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C292C4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2" name="Google Shape;92;p1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3" name="Google Shape;93;p1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C292C4">
                  <a:alpha val="34901"/>
                </a:srgbClr>
              </a:gs>
              <a:gs pos="2000">
                <a:srgbClr val="C292C4">
                  <a:alpha val="34901"/>
                </a:srgbClr>
              </a:gs>
              <a:gs pos="67000">
                <a:srgbClr val="BA7FA4">
                  <a:alpha val="0"/>
                </a:srgbClr>
              </a:gs>
              <a:gs pos="100000">
                <a:srgbClr val="BA7FA4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4" name="Google Shape;94;p1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F0E4EC">
                  <a:alpha val="0"/>
                </a:srgbClr>
              </a:gs>
              <a:gs pos="39000">
                <a:srgbClr val="F0E4EC">
                  <a:alpha val="0"/>
                </a:srgbClr>
              </a:gs>
              <a:gs pos="100000">
                <a:srgbClr val="9F7FB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5" name="Google Shape;95;p1"/>
          <p:cNvSpPr txBox="1">
            <a:spLocks noGrp="1"/>
          </p:cNvSpPr>
          <p:nvPr>
            <p:ph type="title"/>
          </p:nvPr>
        </p:nvSpPr>
        <p:spPr>
          <a:xfrm>
            <a:off x="175696" y="160664"/>
            <a:ext cx="3681351" cy="4101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venir"/>
              <a:buNone/>
            </a:pPr>
            <a:r>
              <a:rPr lang="es-DO" sz="2800">
                <a:solidFill>
                  <a:schemeClr val="lt1"/>
                </a:solidFill>
              </a:rPr>
              <a:t>ENCUESTA DE OPINIÓN A DOCENTES DE LA UASD</a:t>
            </a:r>
            <a:endParaRPr/>
          </a:p>
        </p:txBody>
      </p:sp>
      <p:sp>
        <p:nvSpPr>
          <p:cNvPr id="96" name="Google Shape;96;p1"/>
          <p:cNvSpPr txBox="1"/>
          <p:nvPr/>
        </p:nvSpPr>
        <p:spPr>
          <a:xfrm>
            <a:off x="285008" y="5631329"/>
            <a:ext cx="357204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 11 al 1</a:t>
            </a:r>
            <a:r>
              <a:rPr lang="es-DO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8</a:t>
            </a:r>
            <a:r>
              <a:rPr lang="es-DO"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de Septiembre 2020</a:t>
            </a:r>
            <a:endParaRPr/>
          </a:p>
        </p:txBody>
      </p:sp>
      <p:sp>
        <p:nvSpPr>
          <p:cNvPr id="97" name="Google Shape;97;p1"/>
          <p:cNvSpPr txBox="1"/>
          <p:nvPr/>
        </p:nvSpPr>
        <p:spPr>
          <a:xfrm>
            <a:off x="4659088" y="483829"/>
            <a:ext cx="6495803" cy="307736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"/>
          <p:cNvSpPr txBox="1"/>
          <p:nvPr/>
        </p:nvSpPr>
        <p:spPr>
          <a:xfrm>
            <a:off x="285008" y="160664"/>
            <a:ext cx="304008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b="1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rPr>
              <a:t>Avances preliminares del Proceso de Encuesta</a:t>
            </a:r>
            <a:endParaRPr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271977-D186-4AC4-989B-1FC1D3401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B29AC43B-EEA4-4DCB-8EBF-B709EE6D1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71" y="43315"/>
            <a:ext cx="12109680" cy="6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52911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3798</Words>
  <Application>Microsoft Macintosh PowerPoint</Application>
  <PresentationFormat>Panorámica</PresentationFormat>
  <Paragraphs>629</Paragraphs>
  <Slides>86</Slides>
  <Notes>86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86</vt:i4>
      </vt:variant>
    </vt:vector>
  </HeadingPairs>
  <TitlesOfParts>
    <vt:vector size="90" baseType="lpstr">
      <vt:lpstr>Avenir</vt:lpstr>
      <vt:lpstr>Calibri</vt:lpstr>
      <vt:lpstr>Arial</vt:lpstr>
      <vt:lpstr>GradientRiseVTI</vt:lpstr>
      <vt:lpstr>ENCUESTA DE OPINIÓN A DOCENTES DE LA UASD</vt:lpstr>
      <vt:lpstr>ENCUESTA DE OPINIÓN A DOCENTES DE LA UASD</vt:lpstr>
      <vt:lpstr>ENCUESTA DE OPINIÓN A DOCENTES DE LA UASD</vt:lpstr>
      <vt:lpstr>ENCUESTA DE OPINIÓN A DOCENTES DE LA UASD</vt:lpstr>
      <vt:lpstr>ENCUESTA DE OPINIÓN A DOCENTES DE LA UASD</vt:lpstr>
      <vt:lpstr>ENCUESTA DE OPINIÓN A DOCENTES DE LA UASD</vt:lpstr>
      <vt:lpstr>ENCUESTA DE OPINIÓN A DOCENTES DE LA UASD</vt:lpstr>
      <vt:lpstr>ENCUESTA DE OPINIÓN A DOCENTES DE LA UASD</vt:lpstr>
      <vt:lpstr>ENCUESTA DE OPINIÓN A DOCENTES DE LA UASD</vt:lpstr>
      <vt:lpstr>ENCUESTA DE OPINIÓN A DOCENTES DE LA UASD</vt:lpstr>
      <vt:lpstr>ENCUESTA DE OPINIÓN A DOCENTES DE LA UASD</vt:lpstr>
      <vt:lpstr>ENCUESTA DE OPINIÓN A DOCENTES DE LA UASD</vt:lpstr>
      <vt:lpstr>ENCUESTA DE OPINIÓN A DOCENTES DE LA UASD</vt:lpstr>
      <vt:lpstr>ENCUESTA DE OPINIÓN A DOCENTES DE LA UASD</vt:lpstr>
      <vt:lpstr>ENCUESTA DE OPINIÓN A DOCENTES DE LA UASD</vt:lpstr>
      <vt:lpstr>ENCUESTA DE OPINIÓN A DOCENTES DE LA UASD</vt:lpstr>
      <vt:lpstr>ENCUESTA DE OPINIÓN A DOCENTES DE LA UASD</vt:lpstr>
      <vt:lpstr>ENCUESTA DE OPINIÓN A DOCENTES DE LA UASD</vt:lpstr>
      <vt:lpstr>ENCUESTA DE OPINIÓN A DOCENTES DE LA UASD</vt:lpstr>
      <vt:lpstr>ENCUESTA DE OPINIÓN A DOCENTES DE LA UASD</vt:lpstr>
      <vt:lpstr>ENCUESTA DE OPINIÓN A DOCENTES DE LA UASD</vt:lpstr>
      <vt:lpstr>ENCUESTA DE OPINIÓN A DOCENTES DE LA UASD</vt:lpstr>
      <vt:lpstr>ENCUESTA DE OPINIÓN A DOCENTES DE LA UASD</vt:lpstr>
      <vt:lpstr>ENCUESTA DE OPINIÓN A DOCENTES DE LA UASD</vt:lpstr>
      <vt:lpstr>ENCUESTA DE OPINIÓN A DOCENTES DE LA UASD</vt:lpstr>
      <vt:lpstr>Presentación de PowerPoint</vt:lpstr>
      <vt:lpstr>ENCUESTA DE OPINIÓN A DOCENTES DE LA UASD</vt:lpstr>
      <vt:lpstr>Presentación de PowerPoint</vt:lpstr>
      <vt:lpstr>Presentación de PowerPoint</vt:lpstr>
      <vt:lpstr>ENCUESTA DE OPINIÓN A DOCENTES DE LA UASD</vt:lpstr>
      <vt:lpstr>ENCUESTA DE OPINIÓN A DOCENTES DE LA UASD</vt:lpstr>
      <vt:lpstr>Presentación de PowerPoint</vt:lpstr>
      <vt:lpstr>Presentación de PowerPoint</vt:lpstr>
      <vt:lpstr>ENCUESTA DE OPINIÓN A DOCENTES DE LA UASD</vt:lpstr>
      <vt:lpstr>Presentación de PowerPoint</vt:lpstr>
      <vt:lpstr>ENCUESTA DE OPINIÓN A DOCENTES DE LA UASD</vt:lpstr>
      <vt:lpstr>ENCUESTA DE OPINIÓN A DOCENTES DE LA UASD</vt:lpstr>
      <vt:lpstr>Presentación de PowerPoint</vt:lpstr>
      <vt:lpstr>Presentación de PowerPoint</vt:lpstr>
      <vt:lpstr>ENCUESTA DE OPINIÓN A DOCENTES DE LA UASD</vt:lpstr>
      <vt:lpstr>Presentación de PowerPoint</vt:lpstr>
      <vt:lpstr>Presentación de PowerPoint</vt:lpstr>
      <vt:lpstr>ENCUESTA DE OPINIÓN A DOCENTES DE LA UASD</vt:lpstr>
      <vt:lpstr>ENCUESTA DE OPINIÓN A DOCENTES DE LA UASD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ENCUESTA DE OPINIÓN A ESTUDIANTES DE LA UASD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ENCUESTA DE OPINIÓN A ESTUDIANTES DE LA UASD</vt:lpstr>
      <vt:lpstr>ENCUESTA DE OPINIÓN A ESTUDIANTES DE LA UASD</vt:lpstr>
      <vt:lpstr>ENCUESTA DE OPINIÓN A ESTUDIANTES DE LA UASD</vt:lpstr>
      <vt:lpstr>ENCUESTA DE OPINIÓN A ESTUDIANTES DE LA UASD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ENCUESTA DE OPINIÓN A DOCENTES DE LA UASD</dc:title>
  <dc:creator>Usuario de Microsoft Office</dc:creator>
  <cp:lastModifiedBy>Usuario de Microsoft Office</cp:lastModifiedBy>
  <cp:revision>187</cp:revision>
  <dcterms:created xsi:type="dcterms:W3CDTF">2020-08-25T22:24:44Z</dcterms:created>
  <dcterms:modified xsi:type="dcterms:W3CDTF">2020-10-24T22:01:23Z</dcterms:modified>
</cp:coreProperties>
</file>